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mp4" ContentType="video/mp4"/>
  <Default Extension="emf" ContentType="image/x-emf"/>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23"/>
  </p:notesMasterIdLst>
  <p:handoutMasterIdLst>
    <p:handoutMasterId r:id="rId124"/>
  </p:handoutMasterIdLst>
  <p:sldIdLst>
    <p:sldId id="256" r:id="rId7"/>
    <p:sldId id="678" r:id="rId8"/>
    <p:sldId id="703" r:id="rId9"/>
    <p:sldId id="358" r:id="rId10"/>
    <p:sldId id="707" r:id="rId11"/>
    <p:sldId id="708" r:id="rId12"/>
    <p:sldId id="792" r:id="rId13"/>
    <p:sldId id="793" r:id="rId14"/>
    <p:sldId id="343" r:id="rId15"/>
    <p:sldId id="704" r:id="rId16"/>
    <p:sldId id="725" r:id="rId17"/>
    <p:sldId id="711" r:id="rId18"/>
    <p:sldId id="712" r:id="rId19"/>
    <p:sldId id="713" r:id="rId20"/>
    <p:sldId id="714" r:id="rId21"/>
    <p:sldId id="715" r:id="rId22"/>
    <p:sldId id="716" r:id="rId23"/>
    <p:sldId id="717" r:id="rId24"/>
    <p:sldId id="710" r:id="rId25"/>
    <p:sldId id="719" r:id="rId26"/>
    <p:sldId id="718" r:id="rId27"/>
    <p:sldId id="720" r:id="rId28"/>
    <p:sldId id="721" r:id="rId29"/>
    <p:sldId id="722" r:id="rId30"/>
    <p:sldId id="723" r:id="rId31"/>
    <p:sldId id="806" r:id="rId32"/>
    <p:sldId id="734" r:id="rId33"/>
    <p:sldId id="735" r:id="rId34"/>
    <p:sldId id="736" r:id="rId35"/>
    <p:sldId id="737" r:id="rId36"/>
    <p:sldId id="744" r:id="rId37"/>
    <p:sldId id="739" r:id="rId38"/>
    <p:sldId id="738" r:id="rId39"/>
    <p:sldId id="740" r:id="rId40"/>
    <p:sldId id="741" r:id="rId41"/>
    <p:sldId id="742" r:id="rId42"/>
    <p:sldId id="743" r:id="rId43"/>
    <p:sldId id="807" r:id="rId44"/>
    <p:sldId id="745" r:id="rId45"/>
    <p:sldId id="747" r:id="rId46"/>
    <p:sldId id="748" r:id="rId47"/>
    <p:sldId id="749" r:id="rId48"/>
    <p:sldId id="834" r:id="rId49"/>
    <p:sldId id="751" r:id="rId50"/>
    <p:sldId id="750" r:id="rId51"/>
    <p:sldId id="756" r:id="rId52"/>
    <p:sldId id="757" r:id="rId53"/>
    <p:sldId id="758" r:id="rId54"/>
    <p:sldId id="759" r:id="rId55"/>
    <p:sldId id="760" r:id="rId56"/>
    <p:sldId id="761" r:id="rId57"/>
    <p:sldId id="808" r:id="rId58"/>
    <p:sldId id="762" r:id="rId59"/>
    <p:sldId id="763" r:id="rId60"/>
    <p:sldId id="764" r:id="rId61"/>
    <p:sldId id="771" r:id="rId62"/>
    <p:sldId id="766" r:id="rId63"/>
    <p:sldId id="765" r:id="rId64"/>
    <p:sldId id="767" r:id="rId65"/>
    <p:sldId id="768" r:id="rId66"/>
    <p:sldId id="769" r:id="rId67"/>
    <p:sldId id="770" r:id="rId68"/>
    <p:sldId id="809" r:id="rId69"/>
    <p:sldId id="816" r:id="rId70"/>
    <p:sldId id="817" r:id="rId71"/>
    <p:sldId id="820" r:id="rId72"/>
    <p:sldId id="833" r:id="rId73"/>
    <p:sldId id="821" r:id="rId74"/>
    <p:sldId id="822" r:id="rId75"/>
    <p:sldId id="823" r:id="rId76"/>
    <p:sldId id="824" r:id="rId77"/>
    <p:sldId id="825" r:id="rId78"/>
    <p:sldId id="826" r:id="rId79"/>
    <p:sldId id="832" r:id="rId80"/>
    <p:sldId id="814" r:id="rId81"/>
    <p:sldId id="772" r:id="rId82"/>
    <p:sldId id="773" r:id="rId83"/>
    <p:sldId id="774" r:id="rId84"/>
    <p:sldId id="782" r:id="rId85"/>
    <p:sldId id="775" r:id="rId86"/>
    <p:sldId id="776" r:id="rId87"/>
    <p:sldId id="777" r:id="rId88"/>
    <p:sldId id="778" r:id="rId89"/>
    <p:sldId id="779" r:id="rId90"/>
    <p:sldId id="780" r:id="rId91"/>
    <p:sldId id="781" r:id="rId92"/>
    <p:sldId id="810" r:id="rId93"/>
    <p:sldId id="783" r:id="rId94"/>
    <p:sldId id="784" r:id="rId95"/>
    <p:sldId id="785" r:id="rId96"/>
    <p:sldId id="786" r:id="rId97"/>
    <p:sldId id="787" r:id="rId98"/>
    <p:sldId id="788" r:id="rId99"/>
    <p:sldId id="791" r:id="rId100"/>
    <p:sldId id="790" r:id="rId101"/>
    <p:sldId id="789" r:id="rId102"/>
    <p:sldId id="795" r:id="rId103"/>
    <p:sldId id="796" r:id="rId104"/>
    <p:sldId id="797" r:id="rId105"/>
    <p:sldId id="798" r:id="rId106"/>
    <p:sldId id="799" r:id="rId107"/>
    <p:sldId id="800" r:id="rId108"/>
    <p:sldId id="801" r:id="rId109"/>
    <p:sldId id="802" r:id="rId110"/>
    <p:sldId id="794" r:id="rId111"/>
    <p:sldId id="811" r:id="rId112"/>
    <p:sldId id="485" r:id="rId113"/>
    <p:sldId id="576" r:id="rId114"/>
    <p:sldId id="815" r:id="rId115"/>
    <p:sldId id="372" r:id="rId116"/>
    <p:sldId id="836" r:id="rId117"/>
    <p:sldId id="837" r:id="rId118"/>
    <p:sldId id="838" r:id="rId119"/>
    <p:sldId id="839" r:id="rId120"/>
    <p:sldId id="813" r:id="rId121"/>
    <p:sldId id="702" r:id="rId122"/>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64" userDrawn="1">
          <p15:clr>
            <a:srgbClr val="A4A3A4"/>
          </p15:clr>
        </p15:guide>
        <p15:guide id="2" pos="40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2121"/>
    <a:srgbClr val="108001"/>
    <a:srgbClr val="F0F0F0"/>
    <a:srgbClr val="7D868C"/>
    <a:srgbClr val="808000"/>
    <a:srgbClr val="408000"/>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8"/>
    <p:restoredTop sz="71799"/>
  </p:normalViewPr>
  <p:slideViewPr>
    <p:cSldViewPr snapToGrid="0">
      <p:cViewPr>
        <p:scale>
          <a:sx n="95" d="100"/>
          <a:sy n="95" d="100"/>
        </p:scale>
        <p:origin x="1152" y="144"/>
      </p:cViewPr>
      <p:guideLst>
        <p:guide orient="horz" pos="864"/>
        <p:guide pos="4064"/>
      </p:guideLst>
    </p:cSldViewPr>
  </p:slideViewPr>
  <p:outlineViewPr>
    <p:cViewPr>
      <p:scale>
        <a:sx n="33" d="100"/>
        <a:sy n="33" d="100"/>
      </p:scale>
      <p:origin x="0" y="-3128"/>
    </p:cViewPr>
  </p:outlineViewPr>
  <p:notesTextViewPr>
    <p:cViewPr>
      <p:scale>
        <a:sx n="140" d="100"/>
        <a:sy n="140" d="100"/>
      </p:scale>
      <p:origin x="0" y="0"/>
    </p:cViewPr>
  </p:notesTextViewPr>
  <p:sorterViewPr>
    <p:cViewPr>
      <p:scale>
        <a:sx n="66" d="100"/>
        <a:sy n="66" d="100"/>
      </p:scale>
      <p:origin x="0" y="5120"/>
    </p:cViewPr>
  </p:sorterViewPr>
  <p:notesViewPr>
    <p:cSldViewPr snapToGrid="0">
      <p:cViewPr varScale="1">
        <p:scale>
          <a:sx n="134" d="100"/>
          <a:sy n="134" d="100"/>
        </p:scale>
        <p:origin x="960" y="184"/>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presProps" Target="presProps.xml"/><Relationship Id="rId126" Type="http://schemas.openxmlformats.org/officeDocument/2006/relationships/viewProps" Target="viewProps.xml"/><Relationship Id="rId127" Type="http://schemas.openxmlformats.org/officeDocument/2006/relationships/theme" Target="theme/theme1.xml"/><Relationship Id="rId128"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2016-12-20</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2016-12-20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to today’s webinar: ‘</a:t>
            </a:r>
            <a:r>
              <a:rPr lang="en-US" sz="1200" b="0" i="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rPr>
              <a:t>Writing Elegant Tests'</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For those of you just joining, welcome to today’s session, ‘Writing Elegant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Tests</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I'm Franklin Webber. Let’s get started...</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7742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today's session I am going to show you how to employ the following techniques during our time today. Within each technique I'll introduce the concepts behind each technique, give a live demonstration of how it used, and then finally review what I did.</a:t>
            </a:r>
          </a:p>
          <a:p>
            <a:endParaRPr lang="en-US" baseline="0" dirty="0" smtClean="0"/>
          </a:p>
          <a:p>
            <a:r>
              <a:rPr lang="en-US" baseline="0" dirty="0" smtClean="0"/>
              <a:t>We'll be returning to this agenda as we complete each technique so let's get started.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0435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80799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87505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6606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3946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0077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5793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2381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3586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My name is Franklin Webber. I'm a training lead here at Chef and I’m honored that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chose to be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 part of this session today.</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0627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00515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68567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70943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7641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24086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8694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8566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44114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482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creating this presentation I spent a lot of time thinking about who you are to help guide me in preparing the best content to assist you and to define the scope of what to share with you.</a:t>
            </a:r>
          </a:p>
          <a:p>
            <a:endParaRPr lang="en-US" baseline="0" dirty="0" smtClean="0"/>
          </a:p>
          <a:p>
            <a:r>
              <a:rPr lang="en-US" baseline="0" dirty="0" smtClean="0"/>
              <a:t>First and foremost I made the assumption that you are an author or co-author of cookbooks. By that I mean you have edited or created recipes and defined attributes. During your time working with Chef you have written unit tests to help describe the intended purpose of your recipes. Ideally I am talking to some of you that have created a bit of a problem for yourself with how big your test suite has become. And whether or not you have that problem you are interested in learning more about how Ruby's RSpec can increase the elegance of the tests you write.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93775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43971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9617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3225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4939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51434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93947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0995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20278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9188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3736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During this session we will identify and tackle repetition present within an example cookbook that addresses the needs across multiple platforms. This cookbook installs multiple packages, sets multiple attributes, and is supported across multiple platforms and platform families.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22654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13008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9642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47325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67747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4848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5193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71877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7855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6610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result would be a resulting test that looks like the following. Reducing the platform setup, expressing more clearly the packages that are installed, and making it easier to express that the attributes are set.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7421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42300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53872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53872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77289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70140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988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at the end we'll take all these helpers that we move to a common file within the cookbook and bring it into a re-usable library that we can share with all the cookbooks that we write.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470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schedule</a:t>
            </a:r>
            <a:r>
              <a:rPr lang="en-US" baseline="0" dirty="0" smtClean="0"/>
              <a:t> of events of today. We'll finish up with these housekeeping items and then we'll move into our series of concepts, then stop for questions, and finally wrap up the work that we have done and where you can go to learn more.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6453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a:t>
            </a:r>
            <a:r>
              <a:rPr lang="en-US" baseline="0" dirty="0" smtClean="0"/>
              <a:t> to play along with me and work on the same cookbook that I am using as an example you can clone the code from the chef-training GitHub organization.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6384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We’d love to hear from you during today’s presentation. I’ll be answering questions at the end of the session, so please feel free to send those along using the ‘Ask a Question’ tab on the top of your screen.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If</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want to leave a comment and tell me how I did and how we are doing here at Chef please leave a rating and tells us what you liked, what you didn't like, and what you would like to see more of during these sessions.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And last, I'd like to encourage you to share today’s webinar with your professional and social networks.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9777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8213313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EXAMPLE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Example</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724384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EXAMPLE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Example</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673535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13613398"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r>
              <a:rPr lang="en-US" baseline="0" dirty="0" smtClean="0">
                <a:solidFill>
                  <a:srgbClr val="7F7F7F"/>
                </a:solidFill>
                <a:latin typeface="+mn-lt"/>
                <a:ea typeface="+mn-ea"/>
                <a:cs typeface="+mn-cs"/>
              </a:rPr>
              <a:t> of X</a:t>
            </a:r>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69" r:id="rId14"/>
    <p:sldLayoutId id="2147483870" r:id="rId15"/>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13613397"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r>
              <a:rPr lang="en-US" dirty="0" smtClean="0">
                <a:solidFill>
                  <a:srgbClr val="7F7F7F"/>
                </a:solidFill>
                <a:latin typeface="+mn-lt"/>
                <a:ea typeface="+mn-ea"/>
                <a:cs typeface="+mn-cs"/>
              </a:rPr>
              <a:t> of X</a:t>
            </a:r>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ChkP47"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ChkP4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xml"/><Relationship Id="rId5" Type="http://schemas.openxmlformats.org/officeDocument/2006/relationships/image" Target="../media/image24.png"/><Relationship Id="rId1" Type="http://schemas.microsoft.com/office/2007/relationships/media" Target="../media/media1.mp4"/><Relationship Id="rId2" Type="http://schemas.openxmlformats.org/officeDocument/2006/relationships/video" Target="../media/media1.mp4"/></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9mRNl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5" Type="http://schemas.openxmlformats.org/officeDocument/2006/relationships/image" Target="../media/image25.png"/><Relationship Id="rId1" Type="http://schemas.microsoft.com/office/2007/relationships/media" Target="../media/media2.mp4"/><Relationship Id="rId2" Type="http://schemas.openxmlformats.org/officeDocument/2006/relationships/video" Target="../media/media2.mp4"/></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9mRNlD"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6.xml"/><Relationship Id="rId5" Type="http://schemas.openxmlformats.org/officeDocument/2006/relationships/image" Target="../media/image26.png"/><Relationship Id="rId1" Type="http://schemas.microsoft.com/office/2007/relationships/media" Target="../media/media3.mp4"/><Relationship Id="rId2" Type="http://schemas.openxmlformats.org/officeDocument/2006/relationships/video" Target="../media/media3.mp4"/></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9mRNl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9mRNlD"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guides.rubygems.org/rubygems-basic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guides.rubygems.org/command-reference"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bundler.io/"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Writing Elegant Tests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Writing Elegant Tests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1140475336"/>
      </p:ext>
    </p:extLst>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cd </a:t>
            </a:r>
            <a:r>
              <a:rPr lang="en-US" dirty="0" err="1" smtClean="0"/>
              <a:t>chefspec-myhelpers</a:t>
            </a:r>
            <a:endParaRPr lang="en-US" dirty="0"/>
          </a:p>
        </p:txBody>
      </p:sp>
      <p:sp>
        <p:nvSpPr>
          <p:cNvPr id="5" name="Title 4"/>
          <p:cNvSpPr>
            <a:spLocks noGrp="1"/>
          </p:cNvSpPr>
          <p:nvPr>
            <p:ph type="title"/>
          </p:nvPr>
        </p:nvSpPr>
        <p:spPr/>
        <p:txBody>
          <a:bodyPr/>
          <a:lstStyle/>
          <a:p>
            <a:r>
              <a:rPr lang="en-US" dirty="0" smtClean="0"/>
              <a:t>Changing into the Gem's Directory</a:t>
            </a:r>
            <a:endParaRPr lang="en-US" dirty="0"/>
          </a:p>
        </p:txBody>
      </p:sp>
    </p:spTree>
    <p:extLst>
      <p:ext uri="{BB962C8B-B14F-4D97-AF65-F5344CB8AC3E}">
        <p14:creationId xmlns:p14="http://schemas.microsoft.com/office/powerpoint/2010/main" val="1577261867"/>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Successfully built </a:t>
            </a:r>
            <a:r>
              <a:rPr lang="en-US" b="1" dirty="0" err="1"/>
              <a:t>RubyGem</a:t>
            </a:r>
            <a:endParaRPr lang="en-US" b="1" dirty="0"/>
          </a:p>
          <a:p>
            <a:r>
              <a:rPr lang="en-US" b="1" dirty="0"/>
              <a:t>  Name: </a:t>
            </a:r>
            <a:r>
              <a:rPr lang="en-US" b="1" dirty="0" err="1"/>
              <a:t>chefspec-myhelpers</a:t>
            </a:r>
            <a:endParaRPr lang="en-US" b="1" dirty="0"/>
          </a:p>
          <a:p>
            <a:r>
              <a:rPr lang="en-US" b="1" dirty="0"/>
              <a:t>  Version: 0.1.0</a:t>
            </a:r>
          </a:p>
          <a:p>
            <a:r>
              <a:rPr lang="en-US" b="1" dirty="0"/>
              <a:t>  File: chefspec-myhelpers-0.1.0.gem</a:t>
            </a:r>
          </a:p>
        </p:txBody>
      </p:sp>
      <p:sp>
        <p:nvSpPr>
          <p:cNvPr id="3" name="Text Placeholder 2"/>
          <p:cNvSpPr>
            <a:spLocks noGrp="1"/>
          </p:cNvSpPr>
          <p:nvPr>
            <p:ph type="body" sz="quarter" idx="11"/>
          </p:nvPr>
        </p:nvSpPr>
        <p:spPr/>
        <p:txBody>
          <a:bodyPr/>
          <a:lstStyle/>
          <a:p>
            <a:r>
              <a:rPr lang="en-US" dirty="0" smtClean="0"/>
              <a:t>&gt; chef gem </a:t>
            </a:r>
            <a:r>
              <a:rPr lang="en-US" dirty="0"/>
              <a:t>build </a:t>
            </a:r>
            <a:r>
              <a:rPr lang="en-US" dirty="0" err="1" smtClean="0"/>
              <a:t>chefspec</a:t>
            </a:r>
            <a:r>
              <a:rPr lang="en-US" dirty="0" err="1"/>
              <a:t>-myhelpers.gemspec</a:t>
            </a:r>
            <a:endParaRPr lang="en-US" dirty="0"/>
          </a:p>
        </p:txBody>
      </p:sp>
      <p:sp>
        <p:nvSpPr>
          <p:cNvPr id="5" name="Title 4"/>
          <p:cNvSpPr>
            <a:spLocks noGrp="1"/>
          </p:cNvSpPr>
          <p:nvPr>
            <p:ph type="title"/>
          </p:nvPr>
        </p:nvSpPr>
        <p:spPr/>
        <p:txBody>
          <a:bodyPr/>
          <a:lstStyle/>
          <a:p>
            <a:r>
              <a:rPr lang="en-US" dirty="0" smtClean="0"/>
              <a:t>Creating the Gem</a:t>
            </a:r>
            <a:endParaRPr lang="en-US" dirty="0"/>
          </a:p>
        </p:txBody>
      </p:sp>
    </p:spTree>
    <p:extLst>
      <p:ext uri="{BB962C8B-B14F-4D97-AF65-F5344CB8AC3E}">
        <p14:creationId xmlns:p14="http://schemas.microsoft.com/office/powerpoint/2010/main" val="4284302481"/>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a:t>
            </a:r>
            <a:r>
              <a:rPr lang="en-US" b="1" dirty="0" smtClean="0"/>
              <a:t>install </a:t>
            </a:r>
            <a:r>
              <a:rPr lang="en-US" b="1" dirty="0"/>
              <a:t>chefspec-myhelpers-0.1.0.gem</a:t>
            </a:r>
          </a:p>
          <a:p>
            <a:r>
              <a:rPr lang="en-US" b="1" dirty="0"/>
              <a:t>Successfully installed chefspec-myhelpers-0.1.0</a:t>
            </a:r>
          </a:p>
          <a:p>
            <a:r>
              <a:rPr lang="en-US" b="1" dirty="0"/>
              <a:t>1 gem installed</a:t>
            </a:r>
          </a:p>
        </p:txBody>
      </p:sp>
      <p:sp>
        <p:nvSpPr>
          <p:cNvPr id="3" name="Text Placeholder 2"/>
          <p:cNvSpPr>
            <a:spLocks noGrp="1"/>
          </p:cNvSpPr>
          <p:nvPr>
            <p:ph type="body" sz="quarter" idx="11"/>
          </p:nvPr>
        </p:nvSpPr>
        <p:spPr/>
        <p:txBody>
          <a:bodyPr/>
          <a:lstStyle/>
          <a:p>
            <a:r>
              <a:rPr lang="en-US" dirty="0" smtClean="0"/>
              <a:t>&gt; chef gem install chefspec-myhelpers-0.1.0.gem</a:t>
            </a:r>
            <a:endParaRPr lang="en-US" dirty="0"/>
          </a:p>
        </p:txBody>
      </p:sp>
      <p:sp>
        <p:nvSpPr>
          <p:cNvPr id="5" name="Title 4"/>
          <p:cNvSpPr>
            <a:spLocks noGrp="1"/>
          </p:cNvSpPr>
          <p:nvPr>
            <p:ph type="title"/>
          </p:nvPr>
        </p:nvSpPr>
        <p:spPr/>
        <p:txBody>
          <a:bodyPr/>
          <a:lstStyle/>
          <a:p>
            <a:r>
              <a:rPr lang="en-US" dirty="0" smtClean="0"/>
              <a:t>Installing the Gem</a:t>
            </a:r>
            <a:endParaRPr lang="en-US" dirty="0"/>
          </a:p>
        </p:txBody>
      </p:sp>
    </p:spTree>
    <p:extLst>
      <p:ext uri="{BB962C8B-B14F-4D97-AF65-F5344CB8AC3E}">
        <p14:creationId xmlns:p14="http://schemas.microsoft.com/office/powerpoint/2010/main" val="3785250737"/>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LOCAL GEMS ***</a:t>
            </a:r>
          </a:p>
          <a:p>
            <a:endParaRPr lang="en-US" b="1" dirty="0"/>
          </a:p>
          <a:p>
            <a:r>
              <a:rPr lang="en-US" b="1" dirty="0" err="1"/>
              <a:t>chefspec</a:t>
            </a:r>
            <a:r>
              <a:rPr lang="en-US" b="1" dirty="0"/>
              <a:t> (5.3.0)</a:t>
            </a:r>
          </a:p>
          <a:p>
            <a:r>
              <a:rPr lang="en-US" b="1" dirty="0" err="1"/>
              <a:t>chefspec-ohai</a:t>
            </a:r>
            <a:r>
              <a:rPr lang="en-US" b="1" dirty="0"/>
              <a:t> (0.1.0</a:t>
            </a:r>
            <a:r>
              <a:rPr lang="en-US" b="1" dirty="0" smtClean="0"/>
              <a:t>)</a:t>
            </a:r>
          </a:p>
          <a:p>
            <a:r>
              <a:rPr lang="en-US" b="1" dirty="0" err="1" smtClean="0"/>
              <a:t>chefspec-myhelpers</a:t>
            </a:r>
            <a:r>
              <a:rPr lang="en-US" b="1" dirty="0" smtClean="0"/>
              <a:t> (0.1.0)</a:t>
            </a:r>
            <a:endParaRPr lang="en-US" b="1" dirty="0"/>
          </a:p>
        </p:txBody>
      </p:sp>
      <p:sp>
        <p:nvSpPr>
          <p:cNvPr id="3" name="Text Placeholder 2"/>
          <p:cNvSpPr>
            <a:spLocks noGrp="1"/>
          </p:cNvSpPr>
          <p:nvPr>
            <p:ph type="body" sz="quarter" idx="11"/>
          </p:nvPr>
        </p:nvSpPr>
        <p:spPr/>
        <p:txBody>
          <a:bodyPr/>
          <a:lstStyle/>
          <a:p>
            <a:r>
              <a:rPr lang="en-US" dirty="0" smtClean="0"/>
              <a:t>&gt; chef gem list </a:t>
            </a:r>
            <a:r>
              <a:rPr lang="en-US" dirty="0" err="1" smtClean="0"/>
              <a:t>chefspec</a:t>
            </a:r>
            <a:endParaRPr lang="en-US" dirty="0"/>
          </a:p>
        </p:txBody>
      </p:sp>
      <p:sp>
        <p:nvSpPr>
          <p:cNvPr id="4" name="Content Placeholder 3"/>
          <p:cNvSpPr>
            <a:spLocks noGrp="1"/>
          </p:cNvSpPr>
          <p:nvPr>
            <p:ph sz="quarter" idx="12"/>
          </p:nvPr>
        </p:nvSpPr>
        <p:spPr>
          <a:xfrm>
            <a:off x="1127883" y="4420193"/>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Listing the installed Gem</a:t>
            </a:r>
            <a:endParaRPr lang="en-US" dirty="0"/>
          </a:p>
        </p:txBody>
      </p:sp>
    </p:spTree>
    <p:extLst>
      <p:ext uri="{BB962C8B-B14F-4D97-AF65-F5344CB8AC3E}">
        <p14:creationId xmlns:p14="http://schemas.microsoft.com/office/powerpoint/2010/main" val="3307555677"/>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the Cookbook's </a:t>
            </a:r>
            <a:r>
              <a:rPr lang="en-US" dirty="0" err="1" smtClean="0"/>
              <a:t>spec_helper</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smtClean="0"/>
              <a:t>'</a:t>
            </a:r>
            <a:endParaRPr lang="en-US" dirty="0"/>
          </a:p>
          <a:p>
            <a:r>
              <a:rPr lang="en-US" dirty="0" smtClean="0"/>
              <a:t>require '</a:t>
            </a:r>
            <a:r>
              <a:rPr lang="en-US" dirty="0" err="1" smtClean="0"/>
              <a:t>chefspec</a:t>
            </a:r>
            <a:r>
              <a:rPr lang="en-US" dirty="0" smtClean="0"/>
              <a:t>/</a:t>
            </a:r>
            <a:r>
              <a:rPr lang="en-US" dirty="0" err="1" smtClean="0"/>
              <a:t>myhelpers</a:t>
            </a:r>
            <a:r>
              <a:rPr lang="en-US" dirty="0" smtClean="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  </a:t>
            </a:r>
            <a:r>
              <a:rPr lang="en-US" dirty="0" err="1"/>
              <a:t>config.alias_example_group_to</a:t>
            </a:r>
            <a:r>
              <a:rPr lang="en-US" dirty="0"/>
              <a:t> :</a:t>
            </a:r>
            <a:r>
              <a:rPr lang="en-US" dirty="0" err="1"/>
              <a:t>describe_recipe</a:t>
            </a:r>
            <a:r>
              <a:rPr lang="en-US" dirty="0"/>
              <a:t>, :type =&gt; :recipe</a:t>
            </a:r>
          </a:p>
          <a:p>
            <a:r>
              <a:rPr lang="en-US" dirty="0"/>
              <a:t>end</a:t>
            </a:r>
          </a:p>
          <a:p>
            <a:endParaRPr lang="en-US" dirty="0"/>
          </a:p>
          <a:p>
            <a:r>
              <a:rPr lang="en-US" dirty="0" err="1"/>
              <a:t>shared_context</a:t>
            </a:r>
            <a:r>
              <a:rPr lang="en-US" dirty="0"/>
              <a:t> 'converged recipe', :type =&gt; :recipe do</a:t>
            </a:r>
          </a:p>
          <a:p>
            <a:endParaRPr lang="en-US" dirty="0"/>
          </a:p>
          <a:p>
            <a:endParaRPr lang="en-US" dirty="0"/>
          </a:p>
          <a:p>
            <a:endParaRPr lang="en-US" dirty="0"/>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5" name="Text Placeholder 4"/>
          <p:cNvSpPr>
            <a:spLocks noGrp="1"/>
          </p:cNvSpPr>
          <p:nvPr>
            <p:ph type="body" sz="quarter" idx="12"/>
          </p:nvPr>
        </p:nvSpPr>
        <p:spPr>
          <a:xfrm>
            <a:off x="1124446" y="7383770"/>
            <a:ext cx="14404273" cy="659007"/>
          </a:xfrm>
        </p:spPr>
        <p:txBody>
          <a:bodyPr/>
          <a:lstStyle/>
          <a:p>
            <a:r>
              <a:rPr lang="en-US" dirty="0" smtClean="0"/>
              <a:t>-</a:t>
            </a:r>
            <a:endParaRPr lang="en-US" dirty="0"/>
          </a:p>
        </p:txBody>
      </p:sp>
      <p:sp>
        <p:nvSpPr>
          <p:cNvPr id="6" name="Text Placeholder 5"/>
          <p:cNvSpPr>
            <a:spLocks noGrp="1"/>
          </p:cNvSpPr>
          <p:nvPr>
            <p:ph type="body" sz="quarter" idx="13"/>
          </p:nvPr>
        </p:nvSpPr>
        <p:spPr>
          <a:xfrm>
            <a:off x="1135042" y="3095677"/>
            <a:ext cx="14404273" cy="626533"/>
          </a:xfrm>
        </p:spPr>
        <p:txBody>
          <a:bodyPr/>
          <a:lstStyle/>
          <a:p>
            <a:r>
              <a:rPr lang="en-US" dirty="0" smtClean="0"/>
              <a:t>+</a:t>
            </a:r>
            <a:endParaRPr lang="en-US" dirty="0"/>
          </a:p>
        </p:txBody>
      </p:sp>
      <p:sp>
        <p:nvSpPr>
          <p:cNvPr id="7" name="Text Placeholder 4"/>
          <p:cNvSpPr txBox="1">
            <a:spLocks/>
          </p:cNvSpPr>
          <p:nvPr/>
        </p:nvSpPr>
        <p:spPr bwMode="white">
          <a:xfrm>
            <a:off x="1135739" y="5948593"/>
            <a:ext cx="14404273" cy="659007"/>
          </a:xfrm>
          <a:prstGeom prst="rect">
            <a:avLst/>
          </a:prstGeom>
          <a:solidFill>
            <a:srgbClr val="FF0000">
              <a:alpha val="25000"/>
            </a:srgbClr>
          </a:solidFill>
        </p:spPr>
        <p:txBody>
          <a:bodyPr vert="horz" wrap="square" lIns="0" tIns="0" rIns="91440" bIns="594360" rtlCol="0">
            <a:noAutofit/>
          </a:bodyPr>
          <a:lstStyle>
            <a:lvl1pPr marL="0" indent="0" algn="r" defTabSz="1217613" rtl="0" eaLnBrk="1" fontAlgn="base" hangingPunct="1">
              <a:spcBef>
                <a:spcPts val="800"/>
              </a:spcBef>
              <a:spcAft>
                <a:spcPct val="0"/>
              </a:spcAft>
              <a:buSzPct val="90000"/>
              <a:buFontTx/>
              <a:buNone/>
              <a:defRPr sz="4267" kern="1200">
                <a:solidFill>
                  <a:srgbClr val="3E4346"/>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529102100"/>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600" y="855673"/>
            <a:ext cx="12019502" cy="827654"/>
          </a:xfrm>
          <a:effectLst/>
        </p:spPr>
        <p:txBody>
          <a:bodyPr>
            <a:normAutofit/>
          </a:bodyPr>
          <a:lstStyle/>
          <a:p>
            <a:r>
              <a:rPr lang="en-US" dirty="0">
                <a:latin typeface="Courier New"/>
                <a:cs typeface="Courier New"/>
              </a:rPr>
              <a:t>c</a:t>
            </a:r>
            <a:r>
              <a:rPr lang="en-US" dirty="0" smtClean="0">
                <a:latin typeface="Courier New"/>
                <a:cs typeface="Courier New"/>
              </a:rPr>
              <a:t>reating </a:t>
            </a:r>
            <a:r>
              <a:rPr lang="en-US" dirty="0">
                <a:latin typeface="Courier New"/>
                <a:cs typeface="Courier New"/>
              </a:rPr>
              <a:t>a Ruby </a:t>
            </a:r>
            <a:r>
              <a:rPr lang="en-US" dirty="0" smtClean="0">
                <a:latin typeface="Courier New"/>
                <a:cs typeface="Courier New"/>
              </a:rPr>
              <a:t>gem</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endParaRPr lang="en-US" b="1" dirty="0"/>
          </a:p>
        </p:txBody>
      </p:sp>
    </p:spTree>
    <p:extLst>
      <p:ext uri="{BB962C8B-B14F-4D97-AF65-F5344CB8AC3E}">
        <p14:creationId xmlns:p14="http://schemas.microsoft.com/office/powerpoint/2010/main" val="328315580"/>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require</a:t>
            </a:r>
          </a:p>
          <a:p>
            <a:pPr marL="457200" indent="-457200">
              <a:buFont typeface="Wingdings" charset="2"/>
              <a:buChar char="ü"/>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2070280677"/>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5526171" cy="5345953"/>
          </a:xfrm>
        </p:spPr>
        <p:txBody>
          <a:bodyPr/>
          <a:lstStyle/>
          <a:p>
            <a:r>
              <a:rPr lang="en-US" dirty="0"/>
              <a:t>Email me at </a:t>
            </a:r>
            <a:r>
              <a:rPr lang="en-US" b="1" dirty="0" err="1"/>
              <a:t>franklin@chef.io</a:t>
            </a:r>
            <a:endParaRPr lang="en-US" b="1" dirty="0"/>
          </a:p>
          <a:p>
            <a:endParaRPr lang="en-US" dirty="0" smtClean="0"/>
          </a:p>
          <a:p>
            <a:r>
              <a:rPr lang="en-US" b="1" dirty="0" smtClean="0"/>
              <a:t>"Rate This"</a:t>
            </a:r>
            <a:r>
              <a:rPr lang="en-US" dirty="0" smtClean="0"/>
              <a:t> presentation to leave your feedback and help me do my work better.</a:t>
            </a:r>
          </a:p>
          <a:p>
            <a:endParaRPr lang="en-US" dirty="0"/>
          </a:p>
        </p:txBody>
      </p:sp>
      <p:pic>
        <p:nvPicPr>
          <p:cNvPr id="5" name="Picture 4" descr="Screen Shot 2016-12-19 at 10.16.08 AM.png"/>
          <p:cNvPicPr>
            <a:picLocks noChangeAspect="1"/>
          </p:cNvPicPr>
          <p:nvPr/>
        </p:nvPicPr>
        <p:blipFill rotWithShape="1">
          <a:blip r:embed="rId2">
            <a:extLst>
              <a:ext uri="{28A0092B-C50C-407E-A947-70E740481C1C}">
                <a14:useLocalDpi xmlns:a14="http://schemas.microsoft.com/office/drawing/2010/main" val="0"/>
              </a:ext>
            </a:extLst>
          </a:blip>
          <a:srcRect t="3463" b="22725"/>
          <a:stretch/>
        </p:blipFill>
        <p:spPr>
          <a:xfrm>
            <a:off x="6523788" y="1858212"/>
            <a:ext cx="9169400" cy="5427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6156595"/>
      </p:ext>
    </p:extLst>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1905748853"/>
      </p:ext>
    </p:extLst>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require</a:t>
            </a:r>
          </a:p>
          <a:p>
            <a:pPr marL="457200" indent="-457200">
              <a:buFont typeface="Wingdings" charset="2"/>
              <a:buChar char="ü"/>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creating a Ruby gem</a:t>
            </a:r>
          </a:p>
          <a:p>
            <a:pPr marL="457200" indent="-457200">
              <a:buFont typeface="Wingdings" charset="2"/>
              <a:buChar char="ü"/>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1305893371"/>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q"/>
            </a:pPr>
            <a:r>
              <a:rPr lang="en-US" b="1" dirty="0" smtClean="0">
                <a:ea typeface="Courier" charset="0"/>
                <a:cs typeface="Courier" charset="0"/>
              </a:rPr>
              <a:t>let</a:t>
            </a:r>
          </a:p>
          <a:p>
            <a:pPr marL="457200" indent="-457200">
              <a:buFont typeface="Wingdings" charset="2"/>
              <a:buChar char="q"/>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q"/>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q"/>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398734421"/>
      </p:ext>
    </p:extLst>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The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0000" flipH="1">
            <a:off x="10791241" y="814128"/>
            <a:ext cx="2141893" cy="6575612"/>
          </a:xfrm>
          <a:prstGeom prst="rect">
            <a:avLst/>
          </a:prstGeom>
        </p:spPr>
      </p:pic>
    </p:spTree>
    <p:extLst>
      <p:ext uri="{BB962C8B-B14F-4D97-AF65-F5344CB8AC3E}">
        <p14:creationId xmlns:p14="http://schemas.microsoft.com/office/powerpoint/2010/main" val="1254600552"/>
      </p:ext>
    </p:extLst>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Resources</a:t>
            </a:r>
            <a:endParaRPr lang="en-US" dirty="0"/>
          </a:p>
        </p:txBody>
      </p:sp>
      <p:sp>
        <p:nvSpPr>
          <p:cNvPr id="3" name="Text Placeholder 2"/>
          <p:cNvSpPr>
            <a:spLocks noGrp="1"/>
          </p:cNvSpPr>
          <p:nvPr>
            <p:ph type="body" sz="quarter" idx="12"/>
          </p:nvPr>
        </p:nvSpPr>
        <p:spPr/>
        <p:txBody>
          <a:bodyPr/>
          <a:lstStyle/>
          <a:p>
            <a:r>
              <a:rPr lang="en-US" sz="3600" b="1" dirty="0" smtClean="0"/>
              <a:t>Slides</a:t>
            </a:r>
            <a:endParaRPr lang="en-US" sz="3600" dirty="0"/>
          </a:p>
          <a:p>
            <a:pPr lvl="1"/>
            <a:r>
              <a:rPr lang="en-US" sz="3200" dirty="0" smtClean="0"/>
              <a:t>https</a:t>
            </a:r>
            <a:r>
              <a:rPr lang="en-US" sz="3200" dirty="0"/>
              <a:t>://</a:t>
            </a:r>
            <a:r>
              <a:rPr lang="en-US" sz="3200" dirty="0" err="1" smtClean="0"/>
              <a:t>github.com</a:t>
            </a:r>
            <a:r>
              <a:rPr lang="en-US" sz="3200" dirty="0" smtClean="0"/>
              <a:t>/chef-training/webinars/raw/master/</a:t>
            </a:r>
            <a:r>
              <a:rPr lang="en-US" sz="3200" dirty="0" err="1" smtClean="0"/>
              <a:t>writing_elegant_tests.pdf</a:t>
            </a:r>
            <a:endParaRPr lang="en-US" sz="3200" dirty="0" smtClean="0"/>
          </a:p>
          <a:p>
            <a:r>
              <a:rPr lang="en-US" sz="3600" b="1" dirty="0" smtClean="0"/>
              <a:t>Example Cookbook</a:t>
            </a:r>
          </a:p>
          <a:p>
            <a:pPr lvl="1"/>
            <a:r>
              <a:rPr lang="en-US" sz="3200" dirty="0" smtClean="0"/>
              <a:t>https</a:t>
            </a:r>
            <a:r>
              <a:rPr lang="en-US" sz="3200" dirty="0"/>
              <a:t>://</a:t>
            </a:r>
            <a:r>
              <a:rPr lang="en-US" sz="3200" dirty="0" err="1" smtClean="0"/>
              <a:t>github.com</a:t>
            </a:r>
            <a:r>
              <a:rPr lang="en-US" sz="3200" dirty="0" smtClean="0"/>
              <a:t>/chef-training/</a:t>
            </a:r>
            <a:r>
              <a:rPr lang="en-US" sz="3200" dirty="0" err="1" smtClean="0"/>
              <a:t>elegant_tests</a:t>
            </a:r>
            <a:r>
              <a:rPr lang="en-US" sz="3200" dirty="0" smtClean="0"/>
              <a:t>-repo</a:t>
            </a:r>
          </a:p>
        </p:txBody>
      </p:sp>
    </p:spTree>
    <p:extLst>
      <p:ext uri="{BB962C8B-B14F-4D97-AF65-F5344CB8AC3E}">
        <p14:creationId xmlns:p14="http://schemas.microsoft.com/office/powerpoint/2010/main" val="627447707"/>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RSpec Resources</a:t>
            </a:r>
            <a:endParaRPr lang="en-US" dirty="0"/>
          </a:p>
        </p:txBody>
      </p:sp>
      <p:sp>
        <p:nvSpPr>
          <p:cNvPr id="3" name="Text Placeholder 2"/>
          <p:cNvSpPr>
            <a:spLocks noGrp="1"/>
          </p:cNvSpPr>
          <p:nvPr>
            <p:ph type="body" sz="quarter" idx="12"/>
          </p:nvPr>
        </p:nvSpPr>
        <p:spPr/>
        <p:txBody>
          <a:bodyPr/>
          <a:lstStyle/>
          <a:p>
            <a:r>
              <a:rPr lang="en-US" b="1" dirty="0" smtClean="0"/>
              <a:t>let</a:t>
            </a:r>
            <a:endParaRPr lang="en-US" dirty="0" smtClean="0"/>
          </a:p>
          <a:p>
            <a:pPr lvl="1"/>
            <a:r>
              <a:rPr lang="en-US" dirty="0" smtClean="0"/>
              <a:t>https</a:t>
            </a:r>
            <a:r>
              <a:rPr lang="en-US" dirty="0"/>
              <a:t>://</a:t>
            </a:r>
            <a:r>
              <a:rPr lang="en-US" dirty="0" err="1" smtClean="0"/>
              <a:t>relishapp.com</a:t>
            </a:r>
            <a:r>
              <a:rPr lang="en-US" dirty="0" smtClean="0"/>
              <a:t>/</a:t>
            </a:r>
            <a:r>
              <a:rPr lang="en-US" dirty="0" err="1" smtClean="0"/>
              <a:t>rspec</a:t>
            </a:r>
            <a:r>
              <a:rPr lang="en-US" dirty="0" smtClean="0"/>
              <a:t>/</a:t>
            </a:r>
            <a:r>
              <a:rPr lang="en-US" dirty="0" err="1" smtClean="0"/>
              <a:t>rspec</a:t>
            </a:r>
            <a:r>
              <a:rPr lang="en-US" dirty="0" smtClean="0"/>
              <a:t>-core/v/3-4/docs/helper-methods/let-and-let</a:t>
            </a:r>
          </a:p>
          <a:p>
            <a:r>
              <a:rPr lang="en-US" b="1" dirty="0" err="1" smtClean="0"/>
              <a:t>shared_examples</a:t>
            </a:r>
            <a:endParaRPr lang="en-US" dirty="0" smtClean="0"/>
          </a:p>
          <a:p>
            <a:pPr lvl="1"/>
            <a:r>
              <a:rPr lang="en-US" dirty="0" smtClean="0"/>
              <a:t>https</a:t>
            </a:r>
            <a:r>
              <a:rPr lang="en-US" dirty="0"/>
              <a:t>://</a:t>
            </a:r>
            <a:r>
              <a:rPr lang="en-US" dirty="0" err="1" smtClean="0"/>
              <a:t>relishapp.com</a:t>
            </a:r>
            <a:r>
              <a:rPr lang="en-US" dirty="0" smtClean="0"/>
              <a:t>/</a:t>
            </a:r>
            <a:r>
              <a:rPr lang="en-US" dirty="0" err="1" smtClean="0"/>
              <a:t>rspec</a:t>
            </a:r>
            <a:r>
              <a:rPr lang="en-US" dirty="0" smtClean="0"/>
              <a:t>/</a:t>
            </a:r>
            <a:r>
              <a:rPr lang="en-US" dirty="0" err="1" smtClean="0"/>
              <a:t>rspec</a:t>
            </a:r>
            <a:r>
              <a:rPr lang="en-US" dirty="0" smtClean="0"/>
              <a:t>-core/v/3-4/docs/example-groups/shared-examples</a:t>
            </a:r>
          </a:p>
          <a:p>
            <a:r>
              <a:rPr lang="en-US" b="1" dirty="0" err="1" smtClean="0"/>
              <a:t>shared_context</a:t>
            </a:r>
            <a:endParaRPr lang="en-US" b="1" dirty="0" smtClean="0"/>
          </a:p>
          <a:p>
            <a:pPr lvl="1"/>
            <a:r>
              <a:rPr lang="en-US" dirty="0" smtClean="0"/>
              <a:t>https</a:t>
            </a:r>
            <a:r>
              <a:rPr lang="en-US" dirty="0"/>
              <a:t>://</a:t>
            </a:r>
            <a:r>
              <a:rPr lang="en-US" dirty="0" err="1" smtClean="0"/>
              <a:t>relishapp.com</a:t>
            </a:r>
            <a:r>
              <a:rPr lang="en-US" dirty="0" smtClean="0"/>
              <a:t>/</a:t>
            </a:r>
            <a:r>
              <a:rPr lang="en-US" dirty="0" err="1" smtClean="0"/>
              <a:t>rspec</a:t>
            </a:r>
            <a:r>
              <a:rPr lang="en-US" dirty="0" smtClean="0"/>
              <a:t>/</a:t>
            </a:r>
            <a:r>
              <a:rPr lang="en-US" dirty="0" err="1" smtClean="0"/>
              <a:t>rspec</a:t>
            </a:r>
            <a:r>
              <a:rPr lang="en-US" dirty="0" smtClean="0"/>
              <a:t>-core/v/2-6/docs/example-groups/shared-context</a:t>
            </a:r>
          </a:p>
          <a:p>
            <a:r>
              <a:rPr lang="en-US" b="1" dirty="0" err="1" smtClean="0"/>
              <a:t>alias_example_group_to</a:t>
            </a:r>
            <a:endParaRPr lang="en-US" dirty="0" smtClean="0"/>
          </a:p>
          <a:p>
            <a:pPr lvl="1"/>
            <a:r>
              <a:rPr lang="en-US" dirty="0" smtClean="0"/>
              <a:t>http</a:t>
            </a:r>
            <a:r>
              <a:rPr lang="en-US" dirty="0"/>
              <a:t>://</a:t>
            </a:r>
            <a:r>
              <a:rPr lang="en-US" dirty="0" err="1" smtClean="0"/>
              <a:t>www.rubydoc.info</a:t>
            </a:r>
            <a:r>
              <a:rPr lang="en-US" dirty="0" smtClean="0"/>
              <a:t>/</a:t>
            </a:r>
            <a:r>
              <a:rPr lang="en-US" dirty="0" err="1" smtClean="0"/>
              <a:t>github</a:t>
            </a:r>
            <a:r>
              <a:rPr lang="en-US" dirty="0" smtClean="0"/>
              <a:t>/</a:t>
            </a:r>
            <a:r>
              <a:rPr lang="en-US" dirty="0" err="1" smtClean="0"/>
              <a:t>rspec</a:t>
            </a:r>
            <a:r>
              <a:rPr lang="en-US" dirty="0" smtClean="0"/>
              <a:t>/</a:t>
            </a:r>
            <a:r>
              <a:rPr lang="en-US" dirty="0" err="1" smtClean="0"/>
              <a:t>rspec</a:t>
            </a:r>
            <a:r>
              <a:rPr lang="en-US" dirty="0" smtClean="0"/>
              <a:t>-core/RSpec%2FCore%2FConfiguration%3Aalias_example_group_to</a:t>
            </a:r>
          </a:p>
        </p:txBody>
      </p:sp>
    </p:spTree>
    <p:extLst>
      <p:ext uri="{BB962C8B-B14F-4D97-AF65-F5344CB8AC3E}">
        <p14:creationId xmlns:p14="http://schemas.microsoft.com/office/powerpoint/2010/main" val="755784008"/>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Ruby Resources</a:t>
            </a:r>
            <a:endParaRPr lang="en-US" dirty="0"/>
          </a:p>
        </p:txBody>
      </p:sp>
      <p:sp>
        <p:nvSpPr>
          <p:cNvPr id="3" name="Text Placeholder 2"/>
          <p:cNvSpPr>
            <a:spLocks noGrp="1"/>
          </p:cNvSpPr>
          <p:nvPr>
            <p:ph type="body" sz="quarter" idx="12"/>
          </p:nvPr>
        </p:nvSpPr>
        <p:spPr/>
        <p:txBody>
          <a:bodyPr/>
          <a:lstStyle/>
          <a:p>
            <a:r>
              <a:rPr lang="en-US" sz="3600" b="1" dirty="0" smtClean="0"/>
              <a:t>Ruby's require</a:t>
            </a:r>
            <a:endParaRPr lang="en-US" sz="3600" dirty="0" smtClean="0"/>
          </a:p>
          <a:p>
            <a:pPr lvl="1"/>
            <a:r>
              <a:rPr lang="en-US" sz="3200" dirty="0" smtClean="0"/>
              <a:t>http</a:t>
            </a:r>
            <a:r>
              <a:rPr lang="en-US" sz="3200" dirty="0"/>
              <a:t>://</a:t>
            </a:r>
            <a:r>
              <a:rPr lang="en-US" sz="3200" dirty="0" err="1" smtClean="0"/>
              <a:t>www.rubydoc.info</a:t>
            </a:r>
            <a:r>
              <a:rPr lang="en-US" sz="3200" dirty="0" smtClean="0"/>
              <a:t>/</a:t>
            </a:r>
            <a:r>
              <a:rPr lang="en-US" sz="3200" dirty="0" err="1" smtClean="0"/>
              <a:t>stdlib</a:t>
            </a:r>
            <a:r>
              <a:rPr lang="en-US" sz="3200" dirty="0" smtClean="0"/>
              <a:t>/core/Kernel%3Arequire</a:t>
            </a:r>
          </a:p>
          <a:p>
            <a:r>
              <a:rPr lang="en-US" sz="3600" b="1" dirty="0" smtClean="0"/>
              <a:t>Ruby Gems</a:t>
            </a:r>
            <a:endParaRPr lang="en-US" sz="3600" dirty="0" smtClean="0"/>
          </a:p>
          <a:p>
            <a:pPr lvl="1"/>
            <a:r>
              <a:rPr lang="en-US" sz="3200" dirty="0" smtClean="0"/>
              <a:t>http</a:t>
            </a:r>
            <a:r>
              <a:rPr lang="en-US" sz="3200" dirty="0"/>
              <a:t>://</a:t>
            </a:r>
            <a:r>
              <a:rPr lang="en-US" sz="3200" dirty="0" err="1"/>
              <a:t>guides.rubygems.org</a:t>
            </a:r>
            <a:r>
              <a:rPr lang="en-US" sz="3200" dirty="0"/>
              <a:t>/</a:t>
            </a:r>
            <a:r>
              <a:rPr lang="en-US" sz="3200" dirty="0" err="1"/>
              <a:t>rubygems</a:t>
            </a:r>
            <a:r>
              <a:rPr lang="en-US" sz="3200" dirty="0"/>
              <a:t>-basics/</a:t>
            </a:r>
          </a:p>
        </p:txBody>
      </p:sp>
    </p:spTree>
    <p:extLst>
      <p:ext uri="{BB962C8B-B14F-4D97-AF65-F5344CB8AC3E}">
        <p14:creationId xmlns:p14="http://schemas.microsoft.com/office/powerpoint/2010/main" val="1559711060"/>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Dungeons and Testing Dragons</a:t>
            </a:r>
            <a:endParaRPr lang="en-US" dirty="0"/>
          </a:p>
        </p:txBody>
      </p:sp>
      <p:sp>
        <p:nvSpPr>
          <p:cNvPr id="3" name="Text Placeholder 2"/>
          <p:cNvSpPr>
            <a:spLocks noGrp="1"/>
          </p:cNvSpPr>
          <p:nvPr>
            <p:ph type="body" sz="quarter" idx="12"/>
          </p:nvPr>
        </p:nvSpPr>
        <p:spPr>
          <a:xfrm>
            <a:off x="650040" y="1856198"/>
            <a:ext cx="5696972" cy="5345953"/>
          </a:xfrm>
        </p:spPr>
        <p:txBody>
          <a:bodyPr/>
          <a:lstStyle/>
          <a:p>
            <a:r>
              <a:rPr lang="en-US" dirty="0"/>
              <a:t>This adventure will test your mettle as we delve through these dark corners of cookbook development. </a:t>
            </a:r>
            <a:endParaRPr lang="en-US" dirty="0" smtClean="0"/>
          </a:p>
          <a:p>
            <a:r>
              <a:rPr lang="en-US" dirty="0" smtClean="0"/>
              <a:t>https</a:t>
            </a:r>
            <a:r>
              <a:rPr lang="en-US" dirty="0"/>
              <a:t>://</a:t>
            </a:r>
            <a:r>
              <a:rPr lang="en-US" dirty="0" err="1"/>
              <a:t>goo.gl</a:t>
            </a:r>
            <a:r>
              <a:rPr lang="en-US" dirty="0"/>
              <a:t>/Qo2MfV</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1856198"/>
            <a:ext cx="8915400" cy="5207000"/>
          </a:xfrm>
          <a:prstGeom prst="rect">
            <a:avLst/>
          </a:prstGeom>
        </p:spPr>
      </p:pic>
    </p:spTree>
    <p:extLst>
      <p:ext uri="{BB962C8B-B14F-4D97-AF65-F5344CB8AC3E}">
        <p14:creationId xmlns:p14="http://schemas.microsoft.com/office/powerpoint/2010/main" val="662795576"/>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require</a:t>
            </a:r>
          </a:p>
          <a:p>
            <a:pPr marL="457200" indent="-457200">
              <a:buFont typeface="Wingdings" charset="2"/>
              <a:buChar char="ü"/>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creating a Ruby gem</a:t>
            </a:r>
          </a:p>
          <a:p>
            <a:pPr marL="457200" indent="-457200">
              <a:buFont typeface="Wingdings" charset="2"/>
              <a:buChar char="ü"/>
            </a:pPr>
            <a:r>
              <a:rPr lang="en-US" b="1" dirty="0" smtClean="0">
                <a:ea typeface="Courier" charset="0"/>
                <a:cs typeface="Courier" charset="0"/>
              </a:rPr>
              <a:t>questions</a:t>
            </a:r>
          </a:p>
          <a:p>
            <a:pPr marL="457200" indent="-457200">
              <a:buFont typeface="Wingdings" charset="2"/>
              <a:buChar char="ü"/>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1324165700"/>
      </p:ext>
    </p:extLst>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ex-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8055"/>
            <a:ext cx="5562960" cy="6135945"/>
          </a:xfrm>
          <a:prstGeom prst="rect">
            <a:avLst/>
          </a:prstGeom>
        </p:spPr>
      </p:pic>
    </p:spTree>
    <p:extLst>
      <p:ext uri="{BB962C8B-B14F-4D97-AF65-F5344CB8AC3E}">
        <p14:creationId xmlns:p14="http://schemas.microsoft.com/office/powerpoint/2010/main" val="340790862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let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
        <p:nvSpPr>
          <p:cNvPr id="3" name="TextBox 2"/>
          <p:cNvSpPr txBox="1"/>
          <p:nvPr/>
        </p:nvSpPr>
        <p:spPr bwMode="white">
          <a:xfrm>
            <a:off x="582706" y="2345765"/>
            <a:ext cx="14762711" cy="2166470"/>
          </a:xfrm>
          <a:prstGeom prst="rect">
            <a:avLst/>
          </a:prstGeom>
        </p:spPr>
        <p:txBody>
          <a:bodyPr vert="horz" wrap="square" lIns="91440" tIns="91440" rIns="91440" bIns="91440" rtlCol="0">
            <a:normAutofit/>
          </a:bodyPr>
          <a:lstStyle/>
          <a:p>
            <a:r>
              <a:rPr lang="en-US" sz="3200" i="1" dirty="0">
                <a:solidFill>
                  <a:schemeClr val="bg1"/>
                </a:solidFill>
              </a:rPr>
              <a:t>"Since we cannot change reality, let us change the eyes which see reality</a:t>
            </a:r>
            <a:r>
              <a:rPr lang="en-US" sz="3200" i="1" dirty="0" smtClean="0">
                <a:solidFill>
                  <a:schemeClr val="bg1"/>
                </a:solidFill>
              </a:rPr>
              <a:t>."</a:t>
            </a:r>
          </a:p>
          <a:p>
            <a:pPr algn="r"/>
            <a:r>
              <a:rPr lang="en-US" sz="3200" i="1" dirty="0" smtClean="0">
                <a:solidFill>
                  <a:schemeClr val="bg1"/>
                </a:solidFill>
              </a:rPr>
              <a:t>~ </a:t>
            </a:r>
            <a:r>
              <a:rPr lang="en-US" sz="3200" i="1" dirty="0">
                <a:solidFill>
                  <a:schemeClr val="bg1"/>
                </a:solidFill>
              </a:rPr>
              <a:t>Nikos Kazantzakis</a:t>
            </a:r>
            <a:endParaRPr lang="en-US" sz="3200" i="1" dirty="0" smtClean="0">
              <a:solidFill>
                <a:schemeClr val="bg1"/>
              </a:solidFill>
            </a:endParaRPr>
          </a:p>
        </p:txBody>
      </p:sp>
    </p:spTree>
    <p:extLst>
      <p:ext uri="{BB962C8B-B14F-4D97-AF65-F5344CB8AC3E}">
        <p14:creationId xmlns:p14="http://schemas.microsoft.com/office/powerpoint/2010/main" val="39655039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Courier New"/>
                <a:cs typeface="Courier New"/>
              </a:rPr>
              <a:t>let</a:t>
            </a:r>
            <a:endParaRPr lang="en-US" dirty="0">
              <a:latin typeface="Courier New"/>
              <a:cs typeface="Courier New"/>
            </a:endParaRPr>
          </a:p>
        </p:txBody>
      </p:sp>
      <p:sp>
        <p:nvSpPr>
          <p:cNvPr id="3" name="Subtitle 2"/>
          <p:cNvSpPr>
            <a:spLocks noGrp="1"/>
          </p:cNvSpPr>
          <p:nvPr>
            <p:ph type="subTitle" idx="1"/>
          </p:nvPr>
        </p:nvSpPr>
        <p:spPr/>
        <p:txBody>
          <a:bodyPr/>
          <a:lstStyle/>
          <a:p>
            <a:r>
              <a:rPr lang="en-US" dirty="0"/>
              <a:t>Use let to define a memoized helper method. </a:t>
            </a:r>
            <a:endParaRPr lang="en-US" dirty="0" smtClean="0"/>
          </a:p>
          <a:p>
            <a:endParaRPr lang="en-US" dirty="0"/>
          </a:p>
          <a:p>
            <a:r>
              <a:rPr lang="en-US" dirty="0" smtClean="0"/>
              <a:t>The </a:t>
            </a:r>
            <a:r>
              <a:rPr lang="en-US" dirty="0"/>
              <a:t>value will be </a:t>
            </a:r>
            <a:r>
              <a:rPr lang="en-US" dirty="0" smtClean="0"/>
              <a:t>cached across </a:t>
            </a:r>
            <a:r>
              <a:rPr lang="en-US" dirty="0"/>
              <a:t>multiple calls in the same example but not across </a:t>
            </a:r>
            <a:r>
              <a:rPr lang="en-US" dirty="0" smtClean="0"/>
              <a:t>examples. It is also lazy</a:t>
            </a:r>
            <a:r>
              <a:rPr lang="en-US" dirty="0"/>
              <a:t>-evaluated: it is not evaluated until the first </a:t>
            </a:r>
            <a:r>
              <a:rPr lang="en-US" dirty="0" smtClean="0"/>
              <a:t>time the </a:t>
            </a:r>
            <a:r>
              <a:rPr lang="en-US" dirty="0"/>
              <a:t>method it defines is </a:t>
            </a:r>
            <a:r>
              <a:rPr lang="en-US" dirty="0" smtClean="0"/>
              <a:t>invoked. See </a:t>
            </a:r>
            <a:r>
              <a:rPr lang="en-US" b="1" dirty="0" smtClean="0">
                <a:latin typeface="Courier New"/>
                <a:cs typeface="Courier New"/>
              </a:rPr>
              <a:t>let!</a:t>
            </a:r>
            <a:r>
              <a:rPr lang="en-US" dirty="0" smtClean="0"/>
              <a:t> if you want to force the invocation before each example.</a:t>
            </a:r>
            <a:endParaRPr lang="en-US" dirty="0"/>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https://</a:t>
            </a:r>
            <a:r>
              <a:rPr lang="en-US" sz="3200" dirty="0" err="1">
                <a:latin typeface="Inconsolata"/>
                <a:cs typeface="Inconsolata"/>
              </a:rPr>
              <a:t>goo.gl</a:t>
            </a:r>
            <a:r>
              <a:rPr lang="en-US" sz="3200" dirty="0">
                <a:latin typeface="Inconsolata"/>
                <a:cs typeface="Inconsolata"/>
              </a:rPr>
              <a:t>/BJp0IQ</a:t>
            </a:r>
            <a:endParaRPr lang="en-US" sz="3200" dirty="0" smtClean="0">
              <a:latin typeface="Inconsolata"/>
              <a:cs typeface="Inconsolata"/>
            </a:endParaRPr>
          </a:p>
        </p:txBody>
      </p:sp>
    </p:spTree>
    <p:extLst>
      <p:ext uri="{BB962C8B-B14F-4D97-AF65-F5344CB8AC3E}">
        <p14:creationId xmlns:p14="http://schemas.microsoft.com/office/powerpoint/2010/main" val="166166805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4" name="Right Bracket 13"/>
          <p:cNvSpPr/>
          <p:nvPr/>
        </p:nvSpPr>
        <p:spPr>
          <a:xfrm>
            <a:off x="7820633" y="2194560"/>
            <a:ext cx="256567" cy="1536192"/>
          </a:xfrm>
          <a:prstGeom prst="rightBracket">
            <a:avLst/>
          </a:prstGeom>
          <a:ln w="635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6" name="Straight Connector 15"/>
          <p:cNvCxnSpPr/>
          <p:nvPr/>
        </p:nvCxnSpPr>
        <p:spPr>
          <a:xfrm flipV="1">
            <a:off x="1269323" y="2291418"/>
            <a:ext cx="182566" cy="1"/>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stCxn id="9" idx="4"/>
          </p:cNvCxnSpPr>
          <p:nvPr/>
        </p:nvCxnSpPr>
        <p:spPr>
          <a:xfrm flipH="1">
            <a:off x="2787226" y="2059093"/>
            <a:ext cx="1" cy="159851"/>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a:off x="3364992" y="4687485"/>
            <a:ext cx="0" cy="224536"/>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0" name="Oval 9"/>
          <p:cNvSpPr/>
          <p:nvPr/>
        </p:nvSpPr>
        <p:spPr bwMode="auto">
          <a:xfrm>
            <a:off x="8233833" y="2705946"/>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9" name="Oval 8"/>
          <p:cNvSpPr/>
          <p:nvPr/>
        </p:nvSpPr>
        <p:spPr bwMode="auto">
          <a:xfrm>
            <a:off x="2530517" y="154567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1" name="Oval 10"/>
          <p:cNvSpPr/>
          <p:nvPr/>
        </p:nvSpPr>
        <p:spPr bwMode="auto">
          <a:xfrm>
            <a:off x="3108282" y="4286334"/>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4</a:t>
            </a:r>
            <a:endParaRPr lang="en-US" b="1" dirty="0" smtClean="0">
              <a:gradFill>
                <a:gsLst>
                  <a:gs pos="0">
                    <a:srgbClr val="FFFFFF"/>
                  </a:gs>
                  <a:gs pos="100000">
                    <a:srgbClr val="FFFFFF"/>
                  </a:gs>
                </a:gsLst>
                <a:lin ang="5400000" scaled="0"/>
              </a:gradFill>
            </a:endParaRPr>
          </a:p>
        </p:txBody>
      </p:sp>
      <p:sp>
        <p:nvSpPr>
          <p:cNvPr id="4" name="Oval 3"/>
          <p:cNvSpPr/>
          <p:nvPr/>
        </p:nvSpPr>
        <p:spPr bwMode="auto">
          <a:xfrm>
            <a:off x="792480" y="2034709"/>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2" name="Content Placeholder 11"/>
          <p:cNvSpPr>
            <a:spLocks noGrp="1"/>
          </p:cNvSpPr>
          <p:nvPr>
            <p:ph sz="quarter" idx="12"/>
          </p:nvPr>
        </p:nvSpPr>
        <p:spPr>
          <a:xfrm>
            <a:off x="8233833" y="4912021"/>
            <a:ext cx="7310968" cy="3114673"/>
          </a:xfrm>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
        <p:nvSpPr>
          <p:cNvPr id="23" name="Oval 22"/>
          <p:cNvSpPr/>
          <p:nvPr/>
        </p:nvSpPr>
        <p:spPr bwMode="auto">
          <a:xfrm>
            <a:off x="8121070" y="4891148"/>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24" name="Oval 23"/>
          <p:cNvSpPr/>
          <p:nvPr/>
        </p:nvSpPr>
        <p:spPr bwMode="auto">
          <a:xfrm>
            <a:off x="8121904" y="5475687"/>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25" name="Oval 24"/>
          <p:cNvSpPr/>
          <p:nvPr/>
        </p:nvSpPr>
        <p:spPr bwMode="auto">
          <a:xfrm>
            <a:off x="8121069" y="6062382"/>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26" name="Oval 25"/>
          <p:cNvSpPr/>
          <p:nvPr/>
        </p:nvSpPr>
        <p:spPr bwMode="auto">
          <a:xfrm>
            <a:off x="8121069" y="6624693"/>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cxnSp>
        <p:nvCxnSpPr>
          <p:cNvPr id="20" name="Straight Connector 19"/>
          <p:cNvCxnSpPr>
            <a:stCxn id="10" idx="2"/>
            <a:endCxn id="14" idx="2"/>
          </p:cNvCxnSpPr>
          <p:nvPr/>
        </p:nvCxnSpPr>
        <p:spPr>
          <a:xfrm flipH="1">
            <a:off x="8077200" y="2962656"/>
            <a:ext cx="156633" cy="0"/>
          </a:xfrm>
          <a:prstGeom prst="line">
            <a:avLst/>
          </a:prstGeom>
          <a:ln w="63500">
            <a:solidFill>
              <a:schemeClr val="accent5"/>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7688411"/>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sp>
        <p:nvSpPr>
          <p:cNvPr id="14" name="Left Bracket 13"/>
          <p:cNvSpPr/>
          <p:nvPr/>
        </p:nvSpPr>
        <p:spPr>
          <a:xfrm>
            <a:off x="1111389" y="2304288"/>
            <a:ext cx="277707" cy="1584960"/>
          </a:xfrm>
          <a:prstGeom prst="lef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Oval 5"/>
          <p:cNvSpPr/>
          <p:nvPr/>
        </p:nvSpPr>
        <p:spPr bwMode="auto">
          <a:xfrm>
            <a:off x="8109712" y="1988775"/>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8878" y="3021504"/>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8" name="Oval 7"/>
          <p:cNvSpPr/>
          <p:nvPr/>
        </p:nvSpPr>
        <p:spPr bwMode="auto">
          <a:xfrm>
            <a:off x="8108878" y="4103001"/>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cxnSp>
        <p:nvCxnSpPr>
          <p:cNvPr id="20" name="Straight Connector 19"/>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8101584" y="4683192"/>
            <a:ext cx="513419" cy="51341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5</a:t>
            </a:r>
            <a:endParaRPr lang="en-US" sz="2400" b="1" dirty="0" smtClean="0">
              <a:gradFill>
                <a:gsLst>
                  <a:gs pos="0">
                    <a:srgbClr val="FFFFFF"/>
                  </a:gs>
                  <a:gs pos="100000">
                    <a:srgbClr val="FFFFFF"/>
                  </a:gs>
                </a:gsLst>
                <a:lin ang="5400000" scaled="0"/>
              </a:gradFill>
            </a:endParaRPr>
          </a:p>
        </p:txBody>
      </p:sp>
      <p:sp>
        <p:nvSpPr>
          <p:cNvPr id="10" name="Oval 9"/>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21" name="Straight Connector 20"/>
          <p:cNvCxnSpPr/>
          <p:nvPr/>
        </p:nvCxnSpPr>
        <p:spPr>
          <a:xfrm>
            <a:off x="3740618" y="5591897"/>
            <a:ext cx="0" cy="172895"/>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81849" y="2840058"/>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86558" y="5764792"/>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
        <p:nvSpPr>
          <p:cNvPr id="5" name="Oval 4"/>
          <p:cNvSpPr/>
          <p:nvPr/>
        </p:nvSpPr>
        <p:spPr bwMode="auto">
          <a:xfrm>
            <a:off x="8108878" y="1379852"/>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18" name="Straight Connector 17"/>
          <p:cNvCxnSpPr/>
          <p:nvPr/>
        </p:nvCxnSpPr>
        <p:spPr>
          <a:xfrm>
            <a:off x="843395" y="3096768"/>
            <a:ext cx="292097" cy="0"/>
          </a:xfrm>
          <a:prstGeom prst="line">
            <a:avLst/>
          </a:prstGeom>
          <a:ln w="63500">
            <a:solidFill>
              <a:schemeClr val="accent4"/>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6626613"/>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
        <p:nvSpPr>
          <p:cNvPr id="5" name="Oval 4"/>
          <p:cNvSpPr/>
          <p:nvPr/>
        </p:nvSpPr>
        <p:spPr bwMode="auto">
          <a:xfrm>
            <a:off x="8102216" y="1385985"/>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6" name="Oval 5"/>
          <p:cNvSpPr/>
          <p:nvPr/>
        </p:nvSpPr>
        <p:spPr bwMode="auto">
          <a:xfrm>
            <a:off x="8103050" y="197052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2215" y="2557219"/>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cxnSp>
        <p:nvCxnSpPr>
          <p:cNvPr id="14" name="Straight Connector 13"/>
          <p:cNvCxnSpPr/>
          <p:nvPr/>
        </p:nvCxnSpPr>
        <p:spPr>
          <a:xfrm>
            <a:off x="3712336" y="7152031"/>
            <a:ext cx="0" cy="172895"/>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10" name="Straight Connector 9"/>
          <p:cNvCxnSpPr/>
          <p:nvPr/>
        </p:nvCxnSpPr>
        <p:spPr>
          <a:xfrm>
            <a:off x="3712337" y="5591897"/>
            <a:ext cx="0" cy="172895"/>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458277" y="5764792"/>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55627" y="7299488"/>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68475292"/>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
        <p:nvSpPr>
          <p:cNvPr id="4" name="Rectangle 3"/>
          <p:cNvSpPr/>
          <p:nvPr/>
        </p:nvSpPr>
        <p:spPr bwMode="auto">
          <a:xfrm>
            <a:off x="602672" y="2303491"/>
            <a:ext cx="14937655" cy="2540299"/>
          </a:xfrm>
          <a:prstGeom prst="rect">
            <a:avLst/>
          </a:prstGeom>
          <a:solidFill>
            <a:schemeClr val="accent1">
              <a:alpha val="2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9406887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let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
        <p:nvSpPr>
          <p:cNvPr id="3" name="TextBox 2"/>
          <p:cNvSpPr txBox="1"/>
          <p:nvPr/>
        </p:nvSpPr>
        <p:spPr bwMode="white">
          <a:xfrm>
            <a:off x="582706" y="2345765"/>
            <a:ext cx="14763905" cy="2166470"/>
          </a:xfrm>
          <a:prstGeom prst="rect">
            <a:avLst/>
          </a:prstGeom>
        </p:spPr>
        <p:txBody>
          <a:bodyPr vert="horz" wrap="square" lIns="91440" tIns="91440" rIns="91440" bIns="91440" rtlCol="0">
            <a:normAutofit/>
          </a:bodyPr>
          <a:lstStyle/>
          <a:p>
            <a:r>
              <a:rPr lang="en-US" sz="3200" i="1" dirty="0" smtClean="0">
                <a:solidFill>
                  <a:schemeClr val="bg1"/>
                </a:solidFill>
              </a:rPr>
              <a:t>"If </a:t>
            </a:r>
            <a:r>
              <a:rPr lang="en-US" sz="3200" i="1" dirty="0">
                <a:solidFill>
                  <a:schemeClr val="bg1"/>
                </a:solidFill>
              </a:rPr>
              <a:t>the path be beautiful, let us not ask where it </a:t>
            </a:r>
            <a:r>
              <a:rPr lang="en-US" sz="3200" i="1" dirty="0" smtClean="0">
                <a:solidFill>
                  <a:schemeClr val="bg1"/>
                </a:solidFill>
              </a:rPr>
              <a:t>leads."</a:t>
            </a:r>
          </a:p>
          <a:p>
            <a:pPr algn="r"/>
            <a:r>
              <a:rPr lang="en-US" sz="3200" i="1" dirty="0" smtClean="0">
                <a:solidFill>
                  <a:schemeClr val="bg1"/>
                </a:solidFill>
              </a:rPr>
              <a:t>~ Anatole </a:t>
            </a:r>
            <a:r>
              <a:rPr lang="en-US" sz="3200" i="1" dirty="0">
                <a:solidFill>
                  <a:schemeClr val="bg1"/>
                </a:solidFill>
              </a:rPr>
              <a:t>France</a:t>
            </a:r>
            <a:endParaRPr lang="en-US" sz="3200" i="1" dirty="0" smtClean="0">
              <a:solidFill>
                <a:schemeClr val="bg1"/>
              </a:solidFill>
            </a:endParaRPr>
          </a:p>
        </p:txBody>
      </p:sp>
    </p:spTree>
    <p:extLst>
      <p:ext uri="{BB962C8B-B14F-4D97-AF65-F5344CB8AC3E}">
        <p14:creationId xmlns:p14="http://schemas.microsoft.com/office/powerpoint/2010/main" val="26607654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4148666" y="1856198"/>
            <a:ext cx="7704667" cy="5345953"/>
          </a:xfrm>
        </p:spPr>
        <p:txBody>
          <a:bodyPr anchor="ctr"/>
          <a:lstStyle/>
          <a:p>
            <a:pPr algn="ctr"/>
            <a:r>
              <a:rPr lang="en-US" sz="7200" dirty="0" smtClean="0">
                <a:latin typeface="Apple Chancery" charset="0"/>
                <a:ea typeface="Apple Chancery" charset="0"/>
                <a:cs typeface="Apple Chancery" charset="0"/>
              </a:rPr>
              <a:t>Use </a:t>
            </a:r>
            <a:r>
              <a:rPr lang="en-US" sz="7200" b="1" dirty="0" smtClean="0">
                <a:latin typeface="Courier New" charset="0"/>
                <a:ea typeface="Courier New" charset="0"/>
                <a:cs typeface="Courier New" charset="0"/>
              </a:rPr>
              <a:t>let</a:t>
            </a:r>
            <a:r>
              <a:rPr lang="en-US" sz="7200" dirty="0" smtClean="0">
                <a:latin typeface="Apple Chancery" charset="0"/>
                <a:ea typeface="Apple Chancery" charset="0"/>
                <a:cs typeface="Apple Chancery" charset="0"/>
              </a:rPr>
              <a:t> to express the tests succinctly.</a:t>
            </a:r>
          </a:p>
        </p:txBody>
      </p:sp>
      <p:sp>
        <p:nvSpPr>
          <p:cNvPr id="5" name="Oval 4"/>
          <p:cNvSpPr/>
          <p:nvPr/>
        </p:nvSpPr>
        <p:spPr bwMode="auto">
          <a:xfrm>
            <a:off x="77131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789332"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789332"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755466"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7276746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330879"/>
          </a:xfrm>
        </p:spPr>
        <p:txBody>
          <a:bodyPr anchor="t"/>
          <a:lstStyle/>
          <a:p>
            <a:pPr marL="457200" indent="-457200">
              <a:buFont typeface="Wingdings" charset="2"/>
              <a:buChar char="v"/>
            </a:pPr>
            <a:r>
              <a:rPr lang="en-US" sz="2800" dirty="0" err="1" smtClean="0">
                <a:latin typeface="Inconsolata"/>
                <a:cs typeface="Inconsolata"/>
              </a:rPr>
              <a:t>twitter.com</a:t>
            </a:r>
            <a:r>
              <a:rPr lang="en-US" sz="2800" dirty="0" smtClean="0">
                <a:latin typeface="Inconsolata"/>
                <a:cs typeface="Inconsolata"/>
              </a:rPr>
              <a:t>/</a:t>
            </a:r>
            <a:r>
              <a:rPr lang="en-US" sz="2800" dirty="0" err="1" smtClean="0">
                <a:latin typeface="Inconsolata"/>
                <a:cs typeface="Inconsolata"/>
              </a:rPr>
              <a:t>franklinwebber</a:t>
            </a:r>
            <a:r>
              <a:rPr lang="en-US" sz="2800" dirty="0" smtClean="0">
                <a:latin typeface="Inconsolata"/>
                <a:cs typeface="Inconsolata"/>
              </a:rPr>
              <a:t> </a:t>
            </a:r>
          </a:p>
          <a:p>
            <a:pPr marL="457200" indent="-457200">
              <a:buFont typeface="Wingdings" charset="2"/>
              <a:buChar char="v"/>
            </a:pPr>
            <a:r>
              <a:rPr lang="en-US" sz="2800" dirty="0" err="1" smtClean="0">
                <a:latin typeface="Inconsolata"/>
                <a:cs typeface="Inconsolata"/>
              </a:rPr>
              <a:t>github.com</a:t>
            </a:r>
            <a:r>
              <a:rPr lang="en-US" sz="2800" dirty="0" smtClean="0">
                <a:latin typeface="Inconsolata"/>
                <a:cs typeface="Inconsolata"/>
              </a:rPr>
              <a:t>/</a:t>
            </a:r>
            <a:r>
              <a:rPr lang="en-US" sz="2800" dirty="0" err="1" smtClean="0">
                <a:latin typeface="Inconsolata"/>
                <a:cs typeface="Inconsolata"/>
              </a:rPr>
              <a:t>burtlo</a:t>
            </a:r>
            <a:r>
              <a:rPr lang="en-US" sz="2800" dirty="0" smtClean="0">
                <a:latin typeface="Inconsolata"/>
                <a:cs typeface="Inconsolata"/>
              </a:rPr>
              <a:t> </a:t>
            </a:r>
          </a:p>
          <a:p>
            <a:pPr marL="457200" indent="-457200">
              <a:buFont typeface="Wingdings" charset="2"/>
              <a:buChar char="v"/>
            </a:pPr>
            <a:r>
              <a:rPr lang="en-US" sz="2800" dirty="0" err="1" smtClean="0">
                <a:latin typeface="Inconsolata"/>
                <a:cs typeface="Inconsolata"/>
              </a:rPr>
              <a:t>linkedin.com</a:t>
            </a:r>
            <a:r>
              <a:rPr lang="en-US" sz="2800" dirty="0" smtClean="0">
                <a:latin typeface="Inconsolata"/>
                <a:cs typeface="Inconsolata"/>
              </a:rPr>
              <a:t>/in/</a:t>
            </a:r>
            <a:r>
              <a:rPr lang="en-US" sz="2800" dirty="0" err="1" smtClean="0">
                <a:latin typeface="Inconsolata"/>
                <a:cs typeface="Inconsolata"/>
              </a:rPr>
              <a:t>fwebber</a:t>
            </a:r>
            <a:endParaRPr lang="en-US" sz="2800" dirty="0" smtClean="0">
              <a:latin typeface="Inconsolata"/>
              <a:cs typeface="Inconsolata"/>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19093" y="1726227"/>
            <a:ext cx="6892517" cy="5169388"/>
          </a:xfrm>
          <a:prstGeom prst="rect">
            <a:avLst/>
          </a:prstGeom>
          <a:solidFill>
            <a:srgbClr val="FFFFFF">
              <a:shade val="85000"/>
            </a:srgbClr>
          </a:solidFill>
          <a:ln w="88900" cap="sq">
            <a:solidFill>
              <a:schemeClr val="accent1"/>
            </a:solidFill>
            <a:miter lim="800000"/>
          </a:ln>
          <a:effectLst>
            <a:outerShdw blurRad="50800" dist="762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
        <p:nvSpPr>
          <p:cNvPr id="4" name="TextBox 3"/>
          <p:cNvSpPr txBox="1"/>
          <p:nvPr/>
        </p:nvSpPr>
        <p:spPr bwMode="white">
          <a:xfrm>
            <a:off x="8952032" y="7172328"/>
            <a:ext cx="5806956" cy="685800"/>
          </a:xfrm>
          <a:prstGeom prst="rect">
            <a:avLst/>
          </a:prstGeom>
          <a:solidFill>
            <a:schemeClr val="accent1"/>
          </a:solidFill>
          <a:ln>
            <a:solidFill>
              <a:srgbClr val="C00000"/>
            </a:solidFill>
          </a:ln>
          <a:effectLst>
            <a:outerShdw blurRad="50800" dist="76200" dir="2700000" algn="tl" rotWithShape="0">
              <a:prstClr val="black">
                <a:alpha val="40000"/>
              </a:prstClr>
            </a:outerShdw>
          </a:effectLst>
        </p:spPr>
        <p:txBody>
          <a:bodyPr vert="horz" wrap="square" lIns="91440" tIns="91440" rIns="91440" bIns="91440" rtlCol="0">
            <a:noAutofit/>
          </a:bodyPr>
          <a:lstStyle/>
          <a:p>
            <a:pPr algn="ctr"/>
            <a:r>
              <a:rPr lang="en-US" sz="3200" dirty="0" err="1" smtClean="0">
                <a:solidFill>
                  <a:schemeClr val="bg1"/>
                </a:solidFill>
              </a:rPr>
              <a:t>Ceci</a:t>
            </a:r>
            <a:r>
              <a:rPr lang="en-US" sz="3200" dirty="0" smtClean="0">
                <a:solidFill>
                  <a:schemeClr val="bg1"/>
                </a:solidFill>
              </a:rPr>
              <a:t> </a:t>
            </a:r>
            <a:r>
              <a:rPr lang="en-US" sz="3200" dirty="0" err="1" smtClean="0">
                <a:solidFill>
                  <a:schemeClr val="bg1"/>
                </a:solidFill>
              </a:rPr>
              <a:t>n'est</a:t>
            </a:r>
            <a:r>
              <a:rPr lang="en-US" sz="3200" dirty="0" smtClean="0">
                <a:solidFill>
                  <a:schemeClr val="bg1"/>
                </a:solidFill>
              </a:rPr>
              <a:t> pas un </a:t>
            </a:r>
            <a:r>
              <a:rPr lang="en-US" sz="3200" dirty="0" err="1" smtClean="0">
                <a:solidFill>
                  <a:schemeClr val="bg1"/>
                </a:solidFill>
              </a:rPr>
              <a:t>entraîneur</a:t>
            </a:r>
            <a:endParaRPr lang="en-US" sz="3200" dirty="0" smtClean="0">
              <a:solidFill>
                <a:schemeClr val="bg1"/>
              </a:solidFill>
            </a:endParaRPr>
          </a:p>
        </p:txBody>
      </p:sp>
    </p:spTree>
    <p:extLst>
      <p:ext uri="{BB962C8B-B14F-4D97-AF65-F5344CB8AC3E}">
        <p14:creationId xmlns:p14="http://schemas.microsoft.com/office/powerpoint/2010/main" val="288490607"/>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let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
        <p:nvSpPr>
          <p:cNvPr id="3" name="TextBox 2"/>
          <p:cNvSpPr txBox="1"/>
          <p:nvPr/>
        </p:nvSpPr>
        <p:spPr bwMode="white">
          <a:xfrm>
            <a:off x="582706" y="2345765"/>
            <a:ext cx="14828477" cy="2166470"/>
          </a:xfrm>
          <a:prstGeom prst="rect">
            <a:avLst/>
          </a:prstGeom>
        </p:spPr>
        <p:txBody>
          <a:bodyPr vert="horz" wrap="square" lIns="91440" tIns="91440" rIns="91440" bIns="91440" rtlCol="0">
            <a:normAutofit/>
          </a:bodyPr>
          <a:lstStyle/>
          <a:p>
            <a:r>
              <a:rPr lang="en-US" sz="3200" dirty="0" smtClean="0">
                <a:solidFill>
                  <a:schemeClr val="bg1"/>
                </a:solidFill>
              </a:rPr>
              <a:t>"Let </a:t>
            </a:r>
            <a:r>
              <a:rPr lang="en-US" sz="3200" dirty="0">
                <a:solidFill>
                  <a:schemeClr val="bg1"/>
                </a:solidFill>
              </a:rPr>
              <a:t>us always meet each other with smile, for the smile is the beginning of love</a:t>
            </a:r>
            <a:r>
              <a:rPr lang="en-US" sz="3200" dirty="0" smtClean="0">
                <a:solidFill>
                  <a:schemeClr val="bg1"/>
                </a:solidFill>
              </a:rPr>
              <a:t>."</a:t>
            </a:r>
          </a:p>
          <a:p>
            <a:pPr algn="r"/>
            <a:r>
              <a:rPr lang="en-US" sz="3200" dirty="0" smtClean="0">
                <a:solidFill>
                  <a:schemeClr val="bg1"/>
                </a:solidFill>
              </a:rPr>
              <a:t>~ Mother </a:t>
            </a:r>
            <a:r>
              <a:rPr lang="en-US" sz="3200" dirty="0">
                <a:solidFill>
                  <a:schemeClr val="bg1"/>
                </a:solidFill>
              </a:rPr>
              <a:t>Teresa</a:t>
            </a:r>
            <a:endParaRPr lang="en-US" sz="3200" dirty="0" smtClean="0">
              <a:solidFill>
                <a:schemeClr val="bg1"/>
              </a:solidFill>
            </a:endParaRPr>
          </a:p>
        </p:txBody>
      </p:sp>
    </p:spTree>
    <p:extLst>
      <p:ext uri="{BB962C8B-B14F-4D97-AF65-F5344CB8AC3E}">
        <p14:creationId xmlns:p14="http://schemas.microsoft.com/office/powerpoint/2010/main" val="282639244"/>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3" name="Subtitle 2"/>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a:t>
            </a:r>
            <a:r>
              <a:rPr lang="en-US" sz="4000" b="1" dirty="0" smtClean="0">
                <a:latin typeface="Inconsolata"/>
                <a:cs typeface="Inconsolata"/>
                <a:hlinkClick r:id="rId2"/>
              </a:rPr>
              <a:t>goo.gl/ChkP47</a:t>
            </a:r>
            <a:endParaRPr lang="en-US" sz="4000" b="1" dirty="0" smtClean="0">
              <a:latin typeface="Inconsolata"/>
              <a:cs typeface="Inconsolata"/>
            </a:endParaRPr>
          </a:p>
        </p:txBody>
      </p:sp>
    </p:spTree>
    <p:extLst>
      <p:ext uri="{BB962C8B-B14F-4D97-AF65-F5344CB8AC3E}">
        <p14:creationId xmlns:p14="http://schemas.microsoft.com/office/powerpoint/2010/main" val="140308173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let for clarity</a:t>
            </a:r>
            <a:endParaRPr lang="en-US" dirty="0"/>
          </a:p>
        </p:txBody>
      </p:sp>
      <p:sp>
        <p:nvSpPr>
          <p:cNvPr id="3" name="Subtitle 2"/>
          <p:cNvSpPr>
            <a:spLocks noGrp="1"/>
          </p:cNvSpPr>
          <p:nvPr>
            <p:ph type="subTitle" idx="1"/>
          </p:nvPr>
        </p:nvSpPr>
        <p:spPr/>
        <p:txBody>
          <a:bodyPr/>
          <a:lstStyle/>
          <a:p>
            <a:r>
              <a:rPr lang="en-US" dirty="0" smtClean="0"/>
              <a:t>The use of the let to create the </a:t>
            </a:r>
            <a:r>
              <a:rPr lang="en-US" dirty="0" err="1" smtClean="0"/>
              <a:t>chef_run</a:t>
            </a:r>
            <a:r>
              <a:rPr lang="en-US" dirty="0" smtClean="0"/>
              <a:t> saves us from having the write the same code over-and-over again within each example.</a:t>
            </a:r>
            <a:endParaRPr lang="en-US" dirty="0"/>
          </a:p>
          <a:p>
            <a:endParaRPr lang="en-US" dirty="0" smtClean="0"/>
          </a:p>
          <a:p>
            <a:r>
              <a:rPr lang="en-US" dirty="0" smtClean="0"/>
              <a:t>We can define our own let helpers to increase the readability of our test code. Extracting important details and giving them a name.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https://</a:t>
            </a:r>
            <a:r>
              <a:rPr lang="en-US" sz="3200" dirty="0" err="1">
                <a:latin typeface="Inconsolata"/>
                <a:cs typeface="Inconsolata"/>
              </a:rPr>
              <a:t>goo.gl</a:t>
            </a:r>
            <a:r>
              <a:rPr lang="en-US" sz="3200" dirty="0">
                <a:latin typeface="Inconsolata"/>
                <a:cs typeface="Inconsolata"/>
              </a:rPr>
              <a:t>/BJp0IQ</a:t>
            </a:r>
            <a:endParaRPr lang="en-US" sz="3200" dirty="0" smtClean="0">
              <a:latin typeface="Inconsolata"/>
              <a:cs typeface="Inconsolata"/>
            </a:endParaRPr>
          </a:p>
        </p:txBody>
      </p:sp>
    </p:spTree>
    <p:extLst>
      <p:ext uri="{BB962C8B-B14F-4D97-AF65-F5344CB8AC3E}">
        <p14:creationId xmlns:p14="http://schemas.microsoft.com/office/powerpoint/2010/main" val="2143653976"/>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5922891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790663"/>
            <a:ext cx="14927262" cy="557054"/>
          </a:xfrm>
        </p:spPr>
        <p:txBody>
          <a:bodyPr/>
          <a:lstStyle/>
          <a:p>
            <a:endParaRPr lang="en-US" dirty="0"/>
          </a:p>
        </p:txBody>
      </p:sp>
      <p:sp>
        <p:nvSpPr>
          <p:cNvPr id="9" name="Text Placeholder 4"/>
          <p:cNvSpPr>
            <a:spLocks noGrp="1"/>
          </p:cNvSpPr>
          <p:nvPr>
            <p:ph type="body" sz="quarter" idx="12"/>
          </p:nvPr>
        </p:nvSpPr>
        <p:spPr>
          <a:xfrm>
            <a:off x="621430" y="4695890"/>
            <a:ext cx="14925911" cy="1563737"/>
          </a:xfrm>
        </p:spPr>
        <p:txBody>
          <a:bodyPr/>
          <a:lstStyle/>
          <a:p>
            <a:endParaRPr lang="en-US" dirty="0"/>
          </a:p>
        </p:txBody>
      </p:sp>
    </p:spTree>
    <p:extLst>
      <p:ext uri="{BB962C8B-B14F-4D97-AF65-F5344CB8AC3E}">
        <p14:creationId xmlns:p14="http://schemas.microsoft.com/office/powerpoint/2010/main" val="1175412230"/>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let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
        <p:nvSpPr>
          <p:cNvPr id="3" name="TextBox 2"/>
          <p:cNvSpPr txBox="1"/>
          <p:nvPr/>
        </p:nvSpPr>
        <p:spPr bwMode="white">
          <a:xfrm>
            <a:off x="582706" y="2345765"/>
            <a:ext cx="15108289" cy="2166470"/>
          </a:xfrm>
          <a:prstGeom prst="rect">
            <a:avLst/>
          </a:prstGeom>
        </p:spPr>
        <p:txBody>
          <a:bodyPr vert="horz" wrap="square" lIns="91440" tIns="91440" rIns="91440" bIns="91440" rtlCol="0">
            <a:normAutofit/>
          </a:bodyPr>
          <a:lstStyle/>
          <a:p>
            <a:r>
              <a:rPr lang="en-US" sz="3000" dirty="0">
                <a:solidFill>
                  <a:schemeClr val="bg1"/>
                </a:solidFill>
              </a:rPr>
              <a:t>"Let us not pray to be sheltered from dangers but to be fearless when facing them</a:t>
            </a:r>
            <a:r>
              <a:rPr lang="en-US" sz="3000" dirty="0" smtClean="0">
                <a:solidFill>
                  <a:schemeClr val="bg1"/>
                </a:solidFill>
              </a:rPr>
              <a:t>." </a:t>
            </a:r>
          </a:p>
          <a:p>
            <a:pPr algn="r"/>
            <a:r>
              <a:rPr lang="en-US" sz="3000" dirty="0" smtClean="0">
                <a:solidFill>
                  <a:schemeClr val="bg1"/>
                </a:solidFill>
              </a:rPr>
              <a:t>~ Rabindranath Tagore</a:t>
            </a:r>
          </a:p>
        </p:txBody>
      </p:sp>
    </p:spTree>
    <p:extLst>
      <p:ext uri="{BB962C8B-B14F-4D97-AF65-F5344CB8AC3E}">
        <p14:creationId xmlns:p14="http://schemas.microsoft.com/office/powerpoint/2010/main" val="1130988150"/>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q"/>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q"/>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q"/>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1625339310"/>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smtClean="0">
                <a:latin typeface="Courier New"/>
                <a:cs typeface="Courier New"/>
              </a:rPr>
              <a:t>shared_examples</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smtClean="0"/>
              <a:t>Review</a:t>
            </a:r>
            <a:endParaRPr lang="en-US" b="1" dirty="0" smtClean="0"/>
          </a:p>
        </p:txBody>
      </p:sp>
    </p:spTree>
    <p:extLst>
      <p:ext uri="{BB962C8B-B14F-4D97-AF65-F5344CB8AC3E}">
        <p14:creationId xmlns:p14="http://schemas.microsoft.com/office/powerpoint/2010/main" val="879669174"/>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Courier New"/>
                <a:cs typeface="Courier New"/>
              </a:rPr>
              <a:t>shared_examples</a:t>
            </a:r>
            <a:endParaRPr lang="en-US" dirty="0">
              <a:latin typeface="Courier New"/>
              <a:cs typeface="Courier New"/>
            </a:endParaRPr>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https://</a:t>
            </a:r>
            <a:r>
              <a:rPr lang="en-US" sz="3200" dirty="0" err="1">
                <a:latin typeface="Inconsolata"/>
                <a:cs typeface="Inconsolata"/>
              </a:rPr>
              <a:t>goo.gl</a:t>
            </a:r>
            <a:r>
              <a:rPr lang="en-US" sz="3200" dirty="0">
                <a:latin typeface="Inconsolata"/>
                <a:cs typeface="Inconsolata"/>
              </a:rPr>
              <a:t>/yi12tM</a:t>
            </a:r>
            <a:endParaRPr lang="en-US" sz="3200" dirty="0" smtClean="0">
              <a:latin typeface="Inconsolata"/>
              <a:cs typeface="Inconsolata"/>
            </a:endParaRPr>
          </a:p>
        </p:txBody>
      </p:sp>
    </p:spTree>
    <p:extLst>
      <p:ext uri="{BB962C8B-B14F-4D97-AF65-F5344CB8AC3E}">
        <p14:creationId xmlns:p14="http://schemas.microsoft.com/office/powerpoint/2010/main" val="957103487"/>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let</a:t>
            </a:r>
            <a:r>
              <a:rPr lang="en-US" sz="2400" dirty="0"/>
              <a: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p:nvPr/>
        </p:nvCxnSpPr>
        <p:spPr>
          <a:xfrm>
            <a:off x="12408657" y="3268627"/>
            <a:ext cx="763396" cy="13879"/>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686092"/>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7" name="Rectangle 16"/>
          <p:cNvSpPr/>
          <p:nvPr/>
        </p:nvSpPr>
        <p:spPr bwMode="auto">
          <a:xfrm>
            <a:off x="13179950" y="3010834"/>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18" name="Rectangle 17"/>
          <p:cNvSpPr/>
          <p:nvPr/>
        </p:nvSpPr>
        <p:spPr bwMode="auto">
          <a:xfrm>
            <a:off x="13178972" y="519611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9" name="Rectangle 18"/>
          <p:cNvSpPr/>
          <p:nvPr/>
        </p:nvSpPr>
        <p:spPr bwMode="auto">
          <a:xfrm>
            <a:off x="13178972" y="6432091"/>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same</a:t>
            </a:r>
          </a:p>
        </p:txBody>
      </p:sp>
      <p:sp>
        <p:nvSpPr>
          <p:cNvPr id="7" name="Right Bracket 6"/>
          <p:cNvSpPr/>
          <p:nvPr/>
        </p:nvSpPr>
        <p:spPr>
          <a:xfrm>
            <a:off x="12045696" y="2334381"/>
            <a:ext cx="355480" cy="1923854"/>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2045696" y="5764587"/>
            <a:ext cx="347084" cy="191267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2045696" y="1765905"/>
            <a:ext cx="339828"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2045696" y="5244495"/>
            <a:ext cx="334990"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578997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7510" y="1139474"/>
            <a:ext cx="3490397" cy="3490397"/>
          </a:xfrm>
          <a:prstGeom prst="rect">
            <a:avLst/>
          </a:prstGeom>
          <a:noFill/>
        </p:spPr>
      </p:pic>
      <p:pic>
        <p:nvPicPr>
          <p:cNvPr id="5" name="Picture 4"/>
          <p:cNvPicPr>
            <a:picLocks noChangeAspect="1"/>
          </p:cNvPicPr>
          <p:nvPr/>
        </p:nvPicPr>
        <p:blipFill>
          <a:blip r:embed="rId4"/>
          <a:stretch>
            <a:fillRect/>
          </a:stretch>
        </p:blipFill>
        <p:spPr>
          <a:xfrm>
            <a:off x="3501065" y="1137482"/>
            <a:ext cx="5851055" cy="3494380"/>
          </a:xfrm>
          <a:prstGeom prst="rect">
            <a:avLst/>
          </a:prstGeom>
          <a:noFill/>
        </p:spPr>
      </p:pic>
      <p:pic>
        <p:nvPicPr>
          <p:cNvPr id="8" name="Picture 7"/>
          <p:cNvPicPr>
            <a:picLocks noChangeAspect="1"/>
          </p:cNvPicPr>
          <p:nvPr/>
        </p:nvPicPr>
        <p:blipFill>
          <a:blip r:embed="rId5"/>
          <a:stretch>
            <a:fillRect/>
          </a:stretch>
        </p:blipFill>
        <p:spPr>
          <a:xfrm>
            <a:off x="9371599" y="1137481"/>
            <a:ext cx="3007335" cy="3492389"/>
          </a:xfrm>
          <a:prstGeom prst="rect">
            <a:avLst/>
          </a:prstGeom>
          <a:noFill/>
        </p:spPr>
      </p:pic>
      <p:pic>
        <p:nvPicPr>
          <p:cNvPr id="9" name="Picture 8"/>
          <p:cNvPicPr>
            <a:picLocks noChangeAspect="1"/>
          </p:cNvPicPr>
          <p:nvPr/>
        </p:nvPicPr>
        <p:blipFill>
          <a:blip r:embed="rId6"/>
          <a:stretch>
            <a:fillRect/>
          </a:stretch>
        </p:blipFill>
        <p:spPr>
          <a:xfrm>
            <a:off x="12116026" y="1133475"/>
            <a:ext cx="4126893" cy="3496395"/>
          </a:xfrm>
          <a:prstGeom prst="rect">
            <a:avLst/>
          </a:prstGeom>
          <a:noFill/>
        </p:spPr>
      </p:pic>
      <p:sp>
        <p:nvSpPr>
          <p:cNvPr id="6" name="Rectangle 5"/>
          <p:cNvSpPr/>
          <p:nvPr/>
        </p:nvSpPr>
        <p:spPr bwMode="auto">
          <a:xfrm>
            <a:off x="0" y="1006404"/>
            <a:ext cx="16256000" cy="3721477"/>
          </a:xfrm>
          <a:prstGeom prst="rect">
            <a:avLst/>
          </a:prstGeom>
          <a:solidFill>
            <a:schemeClr val="bg1">
              <a:alpha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Who I Think You Are</a:t>
            </a:r>
            <a:endParaRPr lang="en-US" dirty="0"/>
          </a:p>
        </p:txBody>
      </p:sp>
      <p:sp>
        <p:nvSpPr>
          <p:cNvPr id="3" name="Text Placeholder 2"/>
          <p:cNvSpPr>
            <a:spLocks noGrp="1"/>
          </p:cNvSpPr>
          <p:nvPr>
            <p:ph type="body" sz="quarter" idx="12"/>
          </p:nvPr>
        </p:nvSpPr>
        <p:spPr>
          <a:xfrm>
            <a:off x="1214438" y="2425542"/>
            <a:ext cx="14130337" cy="1874090"/>
          </a:xfrm>
        </p:spPr>
        <p:txBody>
          <a:bodyPr/>
          <a:lstStyle/>
          <a:p>
            <a:pPr marL="457200" indent="-457200">
              <a:buFont typeface="Wingdings" charset="2"/>
              <a:buChar char="Ø"/>
            </a:pPr>
            <a:r>
              <a:rPr lang="en-US" sz="2800" dirty="0" smtClean="0"/>
              <a:t>Author and maintain Chef Cookbooks</a:t>
            </a:r>
            <a:r>
              <a:rPr lang="en-US" sz="2800" dirty="0"/>
              <a:t> </a:t>
            </a:r>
            <a:r>
              <a:rPr lang="en-US" sz="2800" dirty="0" smtClean="0"/>
              <a:t>with </a:t>
            </a:r>
            <a:r>
              <a:rPr lang="en-US" sz="2800" dirty="0" err="1" smtClean="0"/>
              <a:t>ChefSpec</a:t>
            </a:r>
            <a:r>
              <a:rPr lang="en-US" sz="2800" dirty="0" smtClean="0"/>
              <a:t> Tests</a:t>
            </a:r>
          </a:p>
          <a:p>
            <a:pPr marL="457200" indent="-457200">
              <a:buFont typeface="Wingdings" charset="2"/>
              <a:buChar char="Ø"/>
            </a:pPr>
            <a:r>
              <a:rPr lang="en-US" sz="2800" dirty="0" smtClean="0"/>
              <a:t>Maintainer of a test suite that contains lots of duplication</a:t>
            </a:r>
          </a:p>
          <a:p>
            <a:pPr marL="457200" indent="-457200">
              <a:buFont typeface="Wingdings" charset="2"/>
              <a:buChar char="Ø"/>
            </a:pPr>
            <a:r>
              <a:rPr lang="en-US" sz="2800" dirty="0" smtClean="0"/>
              <a:t>Interested in furthering your knowledge of Ruby's RSpec</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Chef Cookbook Author</a:t>
            </a:r>
          </a:p>
        </p:txBody>
      </p:sp>
      <p:grpSp>
        <p:nvGrpSpPr>
          <p:cNvPr id="14" name="Group 13"/>
          <p:cNvGrpSpPr/>
          <p:nvPr/>
        </p:nvGrpSpPr>
        <p:grpSpPr>
          <a:xfrm>
            <a:off x="609600" y="5072835"/>
            <a:ext cx="9888828" cy="2744247"/>
            <a:chOff x="3489405" y="4991963"/>
            <a:chExt cx="9888828" cy="2744247"/>
          </a:xfrm>
        </p:grpSpPr>
        <p:pic>
          <p:nvPicPr>
            <p:cNvPr id="10" name="Picture 9" descr="cookbook-dev-pp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405" y="4991963"/>
              <a:ext cx="4882896" cy="2744247"/>
            </a:xfrm>
            <a:prstGeom prst="rect">
              <a:avLst/>
            </a:prstGeom>
          </p:spPr>
        </p:pic>
        <p:sp>
          <p:nvSpPr>
            <p:cNvPr id="11" name="TextBox 10"/>
            <p:cNvSpPr txBox="1"/>
            <p:nvPr/>
          </p:nvSpPr>
          <p:spPr bwMode="white">
            <a:xfrm>
              <a:off x="3489405"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=191263</a:t>
              </a:r>
              <a:endParaRPr lang="en-US" sz="2000" b="1" dirty="0" smtClean="0">
                <a:solidFill>
                  <a:schemeClr val="bg1"/>
                </a:solidFill>
              </a:endParaRPr>
            </a:p>
          </p:txBody>
        </p:sp>
        <p:pic>
          <p:nvPicPr>
            <p:cNvPr id="12" name="Picture 11" descr="chefspec-pp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5337" y="4991964"/>
              <a:ext cx="4882896" cy="2744246"/>
            </a:xfrm>
            <a:prstGeom prst="rect">
              <a:avLst/>
            </a:prstGeom>
          </p:spPr>
        </p:pic>
        <p:sp>
          <p:nvSpPr>
            <p:cNvPr id="13" name="TextBox 12"/>
            <p:cNvSpPr txBox="1"/>
            <p:nvPr/>
          </p:nvSpPr>
          <p:spPr bwMode="white">
            <a:xfrm>
              <a:off x="8495337"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=194483</a:t>
              </a:r>
              <a:endParaRPr lang="en-US" sz="2000" b="1" dirty="0" smtClean="0">
                <a:solidFill>
                  <a:schemeClr val="bg1"/>
                </a:solidFill>
              </a:endParaRPr>
            </a:p>
          </p:txBody>
        </p:sp>
      </p:gr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7134" y="5024940"/>
            <a:ext cx="2008922" cy="2008922"/>
          </a:xfrm>
          <a:prstGeom prst="rect">
            <a:avLst/>
          </a:prstGeom>
        </p:spPr>
      </p:pic>
      <p:sp>
        <p:nvSpPr>
          <p:cNvPr id="18" name="TextBox 17"/>
          <p:cNvSpPr txBox="1"/>
          <p:nvPr/>
        </p:nvSpPr>
        <p:spPr bwMode="white">
          <a:xfrm>
            <a:off x="13666058" y="5521026"/>
            <a:ext cx="2188026" cy="2470658"/>
          </a:xfrm>
          <a:prstGeom prst="rect">
            <a:avLst/>
          </a:prstGeom>
        </p:spPr>
        <p:txBody>
          <a:bodyPr vert="horz" wrap="square" lIns="91440" tIns="91440" rIns="91440" bIns="91440" rtlCol="0">
            <a:normAutofit fontScale="85000" lnSpcReduction="20000"/>
          </a:bodyPr>
          <a:lstStyle/>
          <a:p>
            <a:pPr algn="r"/>
            <a:r>
              <a:rPr lang="en-US" sz="2000" b="1" dirty="0" smtClean="0"/>
              <a:t>Training</a:t>
            </a:r>
          </a:p>
          <a:p>
            <a:pPr algn="r"/>
            <a:endParaRPr lang="en-US" sz="2000" b="1" dirty="0"/>
          </a:p>
          <a:p>
            <a:pPr algn="r"/>
            <a:endParaRPr lang="en-US" sz="2000" b="1" dirty="0"/>
          </a:p>
          <a:p>
            <a:pPr algn="r"/>
            <a:r>
              <a:rPr lang="en-US" sz="2000" b="1" dirty="0" err="1" smtClean="0"/>
              <a:t>training.chef.io</a:t>
            </a:r>
            <a:endParaRPr lang="en-US" sz="2000" b="1" dirty="0" smtClean="0"/>
          </a:p>
          <a:p>
            <a:endParaRPr lang="en-US" sz="2000" dirty="0"/>
          </a:p>
          <a:p>
            <a:pPr marL="342900" indent="-342900">
              <a:buFont typeface="Wingdings" charset="2"/>
              <a:buChar char="v"/>
            </a:pPr>
            <a:endParaRPr lang="en-US" sz="2000" dirty="0" smtClean="0"/>
          </a:p>
          <a:p>
            <a:pPr marL="342900" indent="-342900">
              <a:buFont typeface="Wingdings" charset="2"/>
              <a:buChar char="v"/>
            </a:pPr>
            <a:r>
              <a:rPr lang="en-US" sz="2000" dirty="0" smtClean="0"/>
              <a:t>Chef Essentials</a:t>
            </a:r>
          </a:p>
          <a:p>
            <a:pPr marL="342900" indent="-342900">
              <a:buFont typeface="Wingdings" charset="2"/>
              <a:buChar char="v"/>
            </a:pPr>
            <a:endParaRPr lang="en-US" sz="2000" dirty="0" smtClean="0"/>
          </a:p>
          <a:p>
            <a:pPr marL="342900" indent="-342900">
              <a:buFont typeface="Wingdings" charset="2"/>
              <a:buChar char="v"/>
            </a:pPr>
            <a:r>
              <a:rPr lang="en-US" sz="2000" dirty="0" smtClean="0"/>
              <a:t>Test-Driven Cookbook Development</a:t>
            </a:r>
          </a:p>
        </p:txBody>
      </p:sp>
      <p:cxnSp>
        <p:nvCxnSpPr>
          <p:cNvPr id="20" name="Straight Connector 19"/>
          <p:cNvCxnSpPr/>
          <p:nvPr/>
        </p:nvCxnSpPr>
        <p:spPr>
          <a:xfrm>
            <a:off x="13652611" y="6042835"/>
            <a:ext cx="2201473"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a:off x="10755051" y="5024940"/>
            <a:ext cx="645459" cy="2792142"/>
          </a:xfrm>
          <a:prstGeom prst="rect">
            <a:avLst/>
          </a:prstGeom>
        </p:spPr>
        <p:txBody>
          <a:bodyPr vert="horz" wrap="square" lIns="91440" tIns="91440" rIns="91440" bIns="91440" rtlCol="0" anchor="ctr">
            <a:normAutofit/>
          </a:bodyPr>
          <a:lstStyle/>
          <a:p>
            <a:pPr algn="ctr"/>
            <a:r>
              <a:rPr lang="en-US" dirty="0" smtClean="0"/>
              <a:t>OR</a:t>
            </a:r>
          </a:p>
        </p:txBody>
      </p:sp>
    </p:spTree>
    <p:extLst>
      <p:ext uri="{BB962C8B-B14F-4D97-AF65-F5344CB8AC3E}">
        <p14:creationId xmlns:p14="http://schemas.microsoft.com/office/powerpoint/2010/main" val="158305281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shared_examples</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512025338"/>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1718236" y="1826315"/>
            <a:ext cx="12819529" cy="5345953"/>
          </a:xfrm>
        </p:spPr>
        <p:txBody>
          <a:bodyPr anchor="ctr"/>
          <a:lstStyle/>
          <a:p>
            <a:pPr algn="ctr"/>
            <a:r>
              <a:rPr lang="en-US" sz="7200" dirty="0" smtClean="0">
                <a:latin typeface="Apple Chancery" charset="0"/>
                <a:ea typeface="Apple Chancery" charset="0"/>
                <a:cs typeface="Apple Chancery" charset="0"/>
              </a:rPr>
              <a:t>Use </a:t>
            </a:r>
            <a:r>
              <a:rPr lang="en-US" sz="7200" b="1" dirty="0" err="1" smtClean="0">
                <a:latin typeface="Courier New" charset="0"/>
                <a:ea typeface="Courier New" charset="0"/>
                <a:cs typeface="Courier New" charset="0"/>
              </a:rPr>
              <a:t>shared_examples</a:t>
            </a:r>
            <a:r>
              <a:rPr lang="en-US" sz="7200" dirty="0" smtClean="0">
                <a:latin typeface="Apple Chancery" charset="0"/>
                <a:ea typeface="Apple Chancery" charset="0"/>
                <a:cs typeface="Apple Chancery" charset="0"/>
              </a:rPr>
              <a:t> to express similarities.</a:t>
            </a:r>
          </a:p>
        </p:txBody>
      </p:sp>
      <p:sp>
        <p:nvSpPr>
          <p:cNvPr id="5" name="Oval 4"/>
          <p:cNvSpPr/>
          <p:nvPr/>
        </p:nvSpPr>
        <p:spPr bwMode="auto">
          <a:xfrm>
            <a:off x="7882313"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958511"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923801"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889935"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43915787"/>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shared_examples</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474342050"/>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3" name="Subtitle 2"/>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a:t>
            </a:r>
            <a:r>
              <a:rPr lang="en-US" sz="4000" b="1" dirty="0" smtClean="0">
                <a:latin typeface="Inconsolata"/>
                <a:cs typeface="Inconsolata"/>
                <a:hlinkClick r:id="rId2"/>
              </a:rPr>
              <a:t>goo.gl/ChkP47</a:t>
            </a:r>
            <a:endParaRPr lang="en-US" sz="4000" b="1" dirty="0" smtClean="0">
              <a:latin typeface="Inconsolata"/>
              <a:cs typeface="Inconsolata"/>
            </a:endParaRPr>
          </a:p>
        </p:txBody>
      </p:sp>
      <p:sp>
        <p:nvSpPr>
          <p:cNvPr id="4" name="TextBox 3"/>
          <p:cNvSpPr txBox="1"/>
          <p:nvPr/>
        </p:nvSpPr>
        <p:spPr bwMode="white">
          <a:xfrm>
            <a:off x="12234041" y="5849007"/>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238976366"/>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Courier New"/>
                <a:cs typeface="Courier New"/>
              </a:rPr>
              <a:t>shared_examples</a:t>
            </a:r>
            <a:endParaRPr lang="en-US" dirty="0">
              <a:latin typeface="Courier New"/>
              <a:cs typeface="Courier New"/>
            </a:endParaRPr>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https://</a:t>
            </a:r>
            <a:r>
              <a:rPr lang="en-US" sz="3200" dirty="0" err="1">
                <a:latin typeface="Inconsolata"/>
                <a:cs typeface="Inconsolata"/>
              </a:rPr>
              <a:t>goo.gl</a:t>
            </a:r>
            <a:r>
              <a:rPr lang="en-US" sz="3200" dirty="0">
                <a:latin typeface="Inconsolata"/>
                <a:cs typeface="Inconsolata"/>
              </a:rPr>
              <a:t>/yi12tM</a:t>
            </a:r>
            <a:endParaRPr lang="en-US" sz="3200" dirty="0" smtClean="0">
              <a:latin typeface="Inconsolata"/>
              <a:cs typeface="Inconsolata"/>
            </a:endParaRPr>
          </a:p>
        </p:txBody>
      </p:sp>
    </p:spTree>
    <p:extLst>
      <p:ext uri="{BB962C8B-B14F-4D97-AF65-F5344CB8AC3E}">
        <p14:creationId xmlns:p14="http://schemas.microsoft.com/office/powerpoint/2010/main" val="479879726"/>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let</a:t>
            </a:r>
            <a:r>
              <a:rPr lang="en-US" sz="2400" dirty="0"/>
              <a: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a:stCxn id="7" idx="2"/>
          </p:cNvCxnSpPr>
          <p:nvPr/>
        </p:nvCxnSpPr>
        <p:spPr>
          <a:xfrm flipV="1">
            <a:off x="12397619" y="313266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56287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7" name="Rectangle 16"/>
          <p:cNvSpPr/>
          <p:nvPr/>
        </p:nvSpPr>
        <p:spPr bwMode="auto">
          <a:xfrm>
            <a:off x="13178973" y="2873827"/>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18" name="Rectangle 17"/>
          <p:cNvSpPr/>
          <p:nvPr/>
        </p:nvSpPr>
        <p:spPr bwMode="auto">
          <a:xfrm>
            <a:off x="13178972" y="519611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9" name="Rectangle 18"/>
          <p:cNvSpPr/>
          <p:nvPr/>
        </p:nvSpPr>
        <p:spPr bwMode="auto">
          <a:xfrm>
            <a:off x="13178972" y="6308876"/>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same</a:t>
            </a:r>
          </a:p>
        </p:txBody>
      </p:sp>
      <p:sp>
        <p:nvSpPr>
          <p:cNvPr id="7" name="Right Bracket 6"/>
          <p:cNvSpPr/>
          <p:nvPr/>
        </p:nvSpPr>
        <p:spPr>
          <a:xfrm>
            <a:off x="12045696" y="2334381"/>
            <a:ext cx="351923"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2045696" y="5764587"/>
            <a:ext cx="347084"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2045696" y="1765905"/>
            <a:ext cx="339828"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2045696" y="5244495"/>
            <a:ext cx="334990"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37460397"/>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Place to Share Examples</a:t>
            </a:r>
            <a:endParaRPr lang="en-US" dirty="0"/>
          </a:p>
        </p:txBody>
      </p:sp>
      <p:sp>
        <p:nvSpPr>
          <p:cNvPr id="3" name="Content Placeholder 2"/>
          <p:cNvSpPr>
            <a:spLocks noGrp="1"/>
          </p:cNvSpPr>
          <p:nvPr>
            <p:ph sz="quarter" idx="10"/>
          </p:nvPr>
        </p:nvSpPr>
        <p:spPr/>
        <p:txBody>
          <a:bodyPr>
            <a:normAutofit lnSpcReduction="10000"/>
          </a:bodyPr>
          <a:lstStyle/>
          <a:p>
            <a:pPr>
              <a:lnSpc>
                <a:spcPct val="90000"/>
              </a:lnSpc>
            </a:pPr>
            <a:r>
              <a:rPr lang="en-US" dirty="0"/>
              <a:t> </a:t>
            </a:r>
            <a:r>
              <a:rPr lang="en-US" dirty="0" smtClean="0"/>
              <a:t> </a:t>
            </a:r>
            <a:r>
              <a:rPr lang="en-US" dirty="0" err="1" smtClean="0"/>
              <a:t>shared_examples</a:t>
            </a:r>
            <a:r>
              <a:rPr lang="en-US" dirty="0" smtClean="0"/>
              <a:t> 'installs packages' do</a:t>
            </a:r>
          </a:p>
          <a:p>
            <a:pPr>
              <a:lnSpc>
                <a:spcPct val="90000"/>
              </a:lnSpc>
            </a:pPr>
            <a:r>
              <a:rPr lang="en-US" dirty="0"/>
              <a:t> </a:t>
            </a:r>
            <a:r>
              <a:rPr lang="en-US" dirty="0" smtClean="0"/>
              <a:t>   it </a:t>
            </a:r>
            <a:r>
              <a:rPr lang="en-US" dirty="0"/>
              <a:t>'installs the necessary packages' do</a:t>
            </a:r>
          </a:p>
          <a:p>
            <a:pPr>
              <a:lnSpc>
                <a:spcPct val="90000"/>
              </a:lnSpc>
            </a:pPr>
            <a:r>
              <a:rPr lang="en-US" dirty="0"/>
              <a:t>  </a:t>
            </a:r>
            <a:r>
              <a:rPr lang="en-US" dirty="0" smtClean="0"/>
              <a:t>    </a:t>
            </a:r>
            <a:r>
              <a:rPr lang="en-US" dirty="0" err="1" smtClean="0"/>
              <a:t>installed_packages.each</a:t>
            </a:r>
            <a:r>
              <a:rPr lang="en-US" dirty="0" smtClean="0"/>
              <a:t> </a:t>
            </a:r>
            <a:r>
              <a:rPr lang="en-US" dirty="0"/>
              <a:t>do |name|</a:t>
            </a:r>
          </a:p>
          <a:p>
            <a:pPr>
              <a:lnSpc>
                <a:spcPct val="90000"/>
              </a:lnSpc>
            </a:pPr>
            <a:r>
              <a:rPr lang="en-US" dirty="0" smtClean="0"/>
              <a:t>        expect</a:t>
            </a:r>
            <a:r>
              <a:rPr lang="en-US" dirty="0"/>
              <a:t>(</a:t>
            </a:r>
            <a:r>
              <a:rPr lang="en-US" dirty="0" err="1"/>
              <a:t>chef_run</a:t>
            </a:r>
            <a:r>
              <a:rPr lang="en-US" dirty="0"/>
              <a:t>).to </a:t>
            </a:r>
            <a:r>
              <a:rPr lang="en-US" dirty="0" err="1"/>
              <a:t>install_package</a:t>
            </a:r>
            <a:r>
              <a:rPr lang="en-US" dirty="0"/>
              <a:t>(name)</a:t>
            </a:r>
          </a:p>
          <a:p>
            <a:pPr>
              <a:lnSpc>
                <a:spcPct val="90000"/>
              </a:lnSpc>
            </a:pPr>
            <a:r>
              <a:rPr lang="en-US" dirty="0"/>
              <a:t>    </a:t>
            </a:r>
            <a:r>
              <a:rPr lang="en-US" dirty="0" smtClean="0"/>
              <a:t>  end</a:t>
            </a:r>
            <a:endParaRPr lang="en-US" dirty="0"/>
          </a:p>
          <a:p>
            <a:pPr>
              <a:lnSpc>
                <a:spcPct val="90000"/>
              </a:lnSpc>
            </a:pPr>
            <a:r>
              <a:rPr lang="en-US" dirty="0"/>
              <a:t>  </a:t>
            </a:r>
            <a:r>
              <a:rPr lang="en-US" dirty="0" smtClean="0"/>
              <a:t>  end</a:t>
            </a:r>
          </a:p>
          <a:p>
            <a:pPr>
              <a:lnSpc>
                <a:spcPct val="90000"/>
              </a:lnSpc>
            </a:pPr>
            <a:r>
              <a:rPr lang="en-US" dirty="0"/>
              <a:t> </a:t>
            </a:r>
            <a:r>
              <a:rPr lang="en-US" dirty="0" smtClean="0"/>
              <a:t> end</a:t>
            </a:r>
          </a:p>
          <a:p>
            <a:pPr>
              <a:lnSpc>
                <a:spcPct val="90000"/>
              </a:lnSpc>
            </a:pPr>
            <a:r>
              <a:rPr lang="en-US" dirty="0"/>
              <a:t> </a:t>
            </a:r>
            <a:r>
              <a:rPr lang="en-US" dirty="0" smtClean="0"/>
              <a:t> context </a:t>
            </a:r>
            <a:r>
              <a:rPr lang="en-US" dirty="0"/>
              <a:t>'when no attributes are specified, on an </a:t>
            </a:r>
            <a:r>
              <a:rPr lang="en-US" dirty="0" err="1"/>
              <a:t>unspecif</a:t>
            </a:r>
            <a:r>
              <a:rPr lang="en-US" dirty="0"/>
              <a:t>...</a:t>
            </a:r>
            <a:r>
              <a:rPr lang="en-US" dirty="0" err="1"/>
              <a:t>orm</a:t>
            </a:r>
            <a:r>
              <a:rPr lang="en-US" dirty="0"/>
              <a:t>' do</a:t>
            </a:r>
          </a:p>
          <a:p>
            <a:pPr>
              <a:lnSpc>
                <a:spcPct val="90000"/>
              </a:lnSpc>
            </a:pPr>
            <a:r>
              <a:rPr lang="en-US" dirty="0"/>
              <a:t>    </a:t>
            </a:r>
            <a:r>
              <a:rPr lang="en-US" dirty="0" smtClean="0"/>
              <a:t>let</a:t>
            </a:r>
            <a:r>
              <a:rPr lang="en-US" dirty="0"/>
              <a:t>(</a:t>
            </a:r>
            <a:r>
              <a:rPr lang="en-US" dirty="0" smtClean="0"/>
              <a:t>:</a:t>
            </a:r>
            <a:r>
              <a:rPr lang="en-US" dirty="0" err="1" smtClean="0"/>
              <a:t>installed_packages</a:t>
            </a:r>
            <a:r>
              <a:rPr lang="en-US" dirty="0"/>
              <a:t>) ..</a:t>
            </a:r>
            <a:r>
              <a:rPr lang="en-US" dirty="0" smtClean="0"/>
              <a:t>.</a:t>
            </a:r>
          </a:p>
          <a:p>
            <a:pPr>
              <a:lnSpc>
                <a:spcPct val="90000"/>
              </a:lnSpc>
            </a:pPr>
            <a:r>
              <a:rPr lang="en-US" dirty="0"/>
              <a:t> </a:t>
            </a:r>
            <a:r>
              <a:rPr lang="en-US" dirty="0" smtClean="0"/>
              <a:t>   </a:t>
            </a:r>
            <a:r>
              <a:rPr lang="en-US" dirty="0" err="1" smtClean="0"/>
              <a:t>it_behaves_like</a:t>
            </a:r>
            <a:r>
              <a:rPr lang="en-US" dirty="0" smtClean="0"/>
              <a:t> 'installs packages'</a:t>
            </a:r>
            <a:endParaRPr lang="en-US" dirty="0"/>
          </a:p>
          <a:p>
            <a:pPr>
              <a:lnSpc>
                <a:spcPct val="90000"/>
              </a:lnSpc>
            </a:pPr>
            <a:r>
              <a:rPr lang="en-US" dirty="0" smtClean="0"/>
              <a:t>  end</a:t>
            </a:r>
          </a:p>
          <a:p>
            <a:pPr>
              <a:lnSpc>
                <a:spcPct val="90000"/>
              </a:lnSpc>
            </a:pPr>
            <a:r>
              <a:rPr lang="en-US" dirty="0" smtClean="0"/>
              <a:t>  </a:t>
            </a:r>
            <a:r>
              <a:rPr lang="en-US" dirty="0"/>
              <a:t>context 'when no attributes are specified, on </a:t>
            </a:r>
            <a:r>
              <a:rPr lang="en-US" dirty="0" err="1"/>
              <a:t>CentOS'</a:t>
            </a:r>
            <a:r>
              <a:rPr lang="en-US" dirty="0"/>
              <a:t> do</a:t>
            </a:r>
          </a:p>
          <a:p>
            <a:pPr>
              <a:lnSpc>
                <a:spcPct val="90000"/>
              </a:lnSpc>
            </a:pPr>
            <a:r>
              <a:rPr lang="en-US" dirty="0"/>
              <a:t>    </a:t>
            </a:r>
            <a:r>
              <a:rPr lang="en-US" dirty="0" smtClean="0"/>
              <a:t>let</a:t>
            </a:r>
            <a:r>
              <a:rPr lang="en-US" dirty="0"/>
              <a:t>(</a:t>
            </a:r>
            <a:r>
              <a:rPr lang="en-US" dirty="0" smtClean="0"/>
              <a:t>:</a:t>
            </a:r>
            <a:r>
              <a:rPr lang="en-US" dirty="0" err="1" smtClean="0"/>
              <a:t>installed_packages</a:t>
            </a:r>
            <a:r>
              <a:rPr lang="en-US" dirty="0"/>
              <a:t>) ...    </a:t>
            </a:r>
          </a:p>
          <a:p>
            <a:pPr>
              <a:lnSpc>
                <a:spcPct val="90000"/>
              </a:lnSpc>
            </a:pPr>
            <a:r>
              <a:rPr lang="en-US" dirty="0" smtClean="0"/>
              <a:t>    </a:t>
            </a:r>
            <a:r>
              <a:rPr lang="en-US" dirty="0" err="1" smtClean="0"/>
              <a:t>it_behaves_like</a:t>
            </a:r>
            <a:r>
              <a:rPr lang="en-US" dirty="0" smtClean="0"/>
              <a:t> 'installs packages</a:t>
            </a:r>
            <a:r>
              <a:rPr lang="en-US" dirty="0"/>
              <a:t>'</a:t>
            </a:r>
            <a:endParaRPr lang="en-US" dirty="0" smtClean="0"/>
          </a:p>
          <a:p>
            <a:pPr>
              <a:lnSpc>
                <a:spcPct val="90000"/>
              </a:lnSpc>
            </a:pPr>
            <a:r>
              <a:rPr lang="en-US" dirty="0" smtClean="0"/>
              <a:t>  end</a:t>
            </a:r>
            <a:endParaRPr lang="en-US" dirty="0"/>
          </a:p>
        </p:txBody>
      </p:sp>
      <p:sp>
        <p:nvSpPr>
          <p:cNvPr id="10" name="Text Placeholder 7"/>
          <p:cNvSpPr>
            <a:spLocks noGrp="1"/>
          </p:cNvSpPr>
          <p:nvPr>
            <p:ph type="body" sz="quarter" idx="12"/>
          </p:nvPr>
        </p:nvSpPr>
        <p:spPr>
          <a:xfrm>
            <a:off x="620713" y="1354138"/>
            <a:ext cx="14927262" cy="3144837"/>
          </a:xfrm>
        </p:spPr>
        <p:txBody>
          <a:bodyPr/>
          <a:lstStyle/>
          <a:p>
            <a:endParaRPr lang="en-US" dirty="0"/>
          </a:p>
        </p:txBody>
      </p:sp>
      <p:sp>
        <p:nvSpPr>
          <p:cNvPr id="12" name="Text Placeholder 7"/>
          <p:cNvSpPr>
            <a:spLocks noGrp="1"/>
          </p:cNvSpPr>
          <p:nvPr>
            <p:ph type="body" sz="quarter" idx="12"/>
          </p:nvPr>
        </p:nvSpPr>
        <p:spPr>
          <a:xfrm>
            <a:off x="615950" y="5321300"/>
            <a:ext cx="14927263" cy="503238"/>
          </a:xfrm>
        </p:spPr>
        <p:txBody>
          <a:bodyPr/>
          <a:lstStyle/>
          <a:p>
            <a:endParaRPr lang="en-US" dirty="0"/>
          </a:p>
        </p:txBody>
      </p:sp>
      <p:sp>
        <p:nvSpPr>
          <p:cNvPr id="13" name="Text Placeholder 7"/>
          <p:cNvSpPr>
            <a:spLocks noGrp="1"/>
          </p:cNvSpPr>
          <p:nvPr>
            <p:ph type="body" sz="quarter" idx="12"/>
          </p:nvPr>
        </p:nvSpPr>
        <p:spPr>
          <a:xfrm>
            <a:off x="611112" y="7082367"/>
            <a:ext cx="14927263" cy="503238"/>
          </a:xfrm>
        </p:spPr>
        <p:txBody>
          <a:bodyPr/>
          <a:lstStyle/>
          <a:p>
            <a:endParaRPr lang="en-US" dirty="0"/>
          </a:p>
        </p:txBody>
      </p:sp>
    </p:spTree>
    <p:extLst>
      <p:ext uri="{BB962C8B-B14F-4D97-AF65-F5344CB8AC3E}">
        <p14:creationId xmlns:p14="http://schemas.microsoft.com/office/powerpoint/2010/main" val="1573651675"/>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shared_examples</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210258892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q"/>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q"/>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99001802"/>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smtClean="0">
                <a:latin typeface="Courier New"/>
                <a:cs typeface="Courier New"/>
              </a:rPr>
              <a:t>def</a:t>
            </a:r>
            <a:r>
              <a:rPr lang="en-US" dirty="0" smtClean="0">
                <a:latin typeface="Courier New"/>
                <a:cs typeface="Courier New"/>
              </a:rPr>
              <a:t> method</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668401535"/>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b="1" dirty="0" smtClean="0"/>
              <a:t>Reduce duplication in our expectations, examples, and scenario setup</a:t>
            </a:r>
          </a:p>
          <a:p>
            <a:pPr marL="457200" indent="-457200">
              <a:buFont typeface="Wingdings" charset="2"/>
              <a:buChar char="v"/>
            </a:pPr>
            <a:r>
              <a:rPr lang="en-US" sz="2800" dirty="0" smtClean="0"/>
              <a:t>Create re-useable test helpers</a:t>
            </a:r>
          </a:p>
          <a:p>
            <a:pPr marL="457200" indent="-457200">
              <a:buFont typeface="Wingdings" charset="2"/>
              <a:buChar char="v"/>
            </a:pPr>
            <a:r>
              <a:rPr lang="en-US" sz="2800" dirty="0" smtClean="0"/>
              <a:t>Extract these testing resources into a Ruby gem</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9" name="01_duplication-more_circ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51600" y="1371600"/>
            <a:ext cx="9506324" cy="5941453"/>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449532276"/>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A Ruby Method with One Parameter</a:t>
            </a:r>
            <a:endParaRPr lang="en-US" sz="54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file</a:t>
            </a:r>
            <a:r>
              <a:rPr lang="en-US" b="1" dirty="0" smtClean="0">
                <a:latin typeface="Courier New" panose="02070309020205020404" pitchFamily="49" charset="0"/>
                <a:cs typeface="Courier New" panose="02070309020205020404" pitchFamily="49" charset="0"/>
              </a:rPr>
              <a:t>(</a:t>
            </a:r>
            <a:r>
              <a:rPr lang="en-US" b="1" dirty="0" smtClean="0">
                <a:solidFill>
                  <a:schemeClr val="accent4"/>
                </a:solidFill>
                <a:latin typeface="Courier New" panose="02070309020205020404" pitchFamily="49" charset="0"/>
                <a:cs typeface="Courier New" panose="02070309020205020404" pitchFamily="49" charset="0"/>
              </a:rPr>
              <a:t>name</a:t>
            </a:r>
            <a:r>
              <a:rPr lang="en-US" b="1" dirty="0" smtClean="0">
                <a:latin typeface="Courier New" panose="02070309020205020404" pitchFamily="49" charset="0"/>
                <a:cs typeface="Courier New" panose="02070309020205020404" pitchFamily="49" charset="0"/>
              </a:rPr>
              <a:t>)</a:t>
            </a:r>
          </a:p>
          <a:p>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contents of method</a:t>
            </a:r>
          </a:p>
          <a:p>
            <a:r>
              <a:rPr lang="en-US" b="1" i="1" dirty="0">
                <a:solidFill>
                  <a:schemeClr val="bg1">
                    <a:lumMod val="65000"/>
                  </a:schemeClr>
                </a:solidFill>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 last line </a:t>
            </a:r>
            <a:r>
              <a:rPr lang="en-US" b="1" i="1" smtClean="0">
                <a:solidFill>
                  <a:schemeClr val="bg1">
                    <a:lumMod val="65000"/>
                  </a:schemeClr>
                </a:solidFill>
                <a:latin typeface="Courier New" panose="02070309020205020404" pitchFamily="49" charset="0"/>
                <a:cs typeface="Courier New" panose="02070309020205020404" pitchFamily="49" charset="0"/>
              </a:rPr>
              <a:t>automatically returns the value</a:t>
            </a:r>
            <a:endParaRPr lang="en-US" b="1" i="1" dirty="0" smtClean="0">
              <a:solidFill>
                <a:schemeClr val="bg1">
                  <a:lumMod val="65000"/>
                </a:schemeClr>
              </a:solidFill>
              <a:latin typeface="Courier New" panose="02070309020205020404" pitchFamily="49" charset="0"/>
              <a:cs typeface="Courier New" panose="02070309020205020404" pitchFamily="49" charset="0"/>
            </a:endParaRPr>
          </a:p>
          <a:p>
            <a:r>
              <a:rPr lang="en-US" b="1" dirty="0" smtClean="0">
                <a:solidFill>
                  <a:schemeClr val="tx1"/>
                </a:solidFill>
                <a:latin typeface="Courier New" panose="02070309020205020404" pitchFamily="49" charset="0"/>
                <a:cs typeface="Courier New" panose="02070309020205020404" pitchFamily="49" charset="0"/>
              </a:rPr>
              <a:t>end</a:t>
            </a:r>
            <a:endParaRPr lang="en-US" dirty="0">
              <a:solidFill>
                <a:schemeClr val="tx1"/>
              </a:solidFill>
            </a:endParaRPr>
          </a:p>
        </p:txBody>
      </p:sp>
      <p:sp>
        <p:nvSpPr>
          <p:cNvPr id="4" name="TextBox 3"/>
          <p:cNvSpPr txBox="1"/>
          <p:nvPr/>
        </p:nvSpPr>
        <p:spPr bwMode="white">
          <a:xfrm>
            <a:off x="1671638" y="6844553"/>
            <a:ext cx="12319000" cy="914400"/>
          </a:xfrm>
          <a:prstGeom prst="rect">
            <a:avLst/>
          </a:prstGeom>
        </p:spPr>
        <p:txBody>
          <a:bodyPr vert="horz" wrap="none" lIns="91440" tIns="91440" rIns="91440" bIns="91440" rtlCol="0">
            <a:normAutofit/>
          </a:bodyPr>
          <a:lstStyle/>
          <a:p>
            <a:r>
              <a:rPr lang="en-US" sz="3200" dirty="0" smtClean="0"/>
              <a:t>The method named </a:t>
            </a:r>
            <a:r>
              <a:rPr lang="en-US" sz="3200" dirty="0" smtClean="0">
                <a:solidFill>
                  <a:schemeClr val="accent6"/>
                </a:solidFill>
              </a:rPr>
              <a:t>'file' </a:t>
            </a:r>
            <a:r>
              <a:rPr lang="en-US" sz="3200" dirty="0" smtClean="0"/>
              <a:t>has a single parameter named </a:t>
            </a:r>
            <a:r>
              <a:rPr lang="en-US" sz="3200" dirty="0" smtClean="0">
                <a:solidFill>
                  <a:schemeClr val="accent4"/>
                </a:solidFill>
              </a:rPr>
              <a:t>'name'</a:t>
            </a:r>
            <a:r>
              <a:rPr lang="en-US" sz="3200" dirty="0" smtClean="0"/>
              <a:t>.</a:t>
            </a:r>
          </a:p>
        </p:txBody>
      </p:sp>
    </p:spTree>
    <p:extLst>
      <p:ext uri="{BB962C8B-B14F-4D97-AF65-F5344CB8AC3E}">
        <p14:creationId xmlns:p14="http://schemas.microsoft.com/office/powerpoint/2010/main" val="441492586"/>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def</a:t>
            </a:r>
            <a:r>
              <a:rPr lang="en-US" dirty="0">
                <a:latin typeface="Courier New"/>
                <a:cs typeface="Courier New"/>
              </a:rPr>
              <a:t> method</a:t>
            </a: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609892517"/>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3411545" y="1856198"/>
            <a:ext cx="9432910" cy="5345953"/>
          </a:xfrm>
        </p:spPr>
        <p:txBody>
          <a:bodyPr anchor="ctr"/>
          <a:lstStyle/>
          <a:p>
            <a:pPr algn="ctr"/>
            <a:r>
              <a:rPr lang="en-US" sz="7200" dirty="0" smtClean="0">
                <a:latin typeface="Apple Chancery" charset="0"/>
                <a:ea typeface="Apple Chancery" charset="0"/>
                <a:cs typeface="Apple Chancery" charset="0"/>
              </a:rPr>
              <a:t>Use Ruby Methods to</a:t>
            </a:r>
          </a:p>
          <a:p>
            <a:pPr algn="ctr"/>
            <a:r>
              <a:rPr lang="en-US" sz="7200" dirty="0" smtClean="0">
                <a:latin typeface="Apple Chancery" charset="0"/>
                <a:ea typeface="Apple Chancery" charset="0"/>
                <a:cs typeface="Apple Chancery" charset="0"/>
              </a:rPr>
              <a:t>capture your actions.</a:t>
            </a:r>
          </a:p>
        </p:txBody>
      </p:sp>
      <p:sp>
        <p:nvSpPr>
          <p:cNvPr id="5" name="Oval 4"/>
          <p:cNvSpPr/>
          <p:nvPr/>
        </p:nvSpPr>
        <p:spPr bwMode="auto">
          <a:xfrm>
            <a:off x="77131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789332"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789332"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755466"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22427170"/>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def</a:t>
            </a:r>
            <a:r>
              <a:rPr lang="en-US" dirty="0">
                <a:latin typeface="Courier New"/>
                <a:cs typeface="Courier New"/>
              </a:rPr>
              <a:t> method</a:t>
            </a: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744024684"/>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4" name="Subtitle 3"/>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://goo.gl/</a:t>
            </a:r>
            <a:r>
              <a:rPr lang="en-US" sz="4000" b="1" dirty="0" smtClean="0">
                <a:latin typeface="Inconsolata"/>
                <a:cs typeface="Inconsolata"/>
                <a:hlinkClick r:id="rId2"/>
              </a:rPr>
              <a:t>9mRNlD</a:t>
            </a:r>
            <a:endParaRPr lang="en-US" sz="4000" b="1" dirty="0" smtClean="0">
              <a:latin typeface="Inconsolata"/>
              <a:cs typeface="Inconsolata"/>
            </a:endParaRPr>
          </a:p>
        </p:txBody>
      </p:sp>
      <p:cxnSp>
        <p:nvCxnSpPr>
          <p:cNvPr id="5" name="Straight Arrow Connector 4"/>
          <p:cNvCxnSpPr/>
          <p:nvPr/>
        </p:nvCxnSpPr>
        <p:spPr>
          <a:xfrm flipV="1">
            <a:off x="10133263" y="5347368"/>
            <a:ext cx="0" cy="66842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9040657" y="6159273"/>
            <a:ext cx="2185214" cy="461665"/>
          </a:xfrm>
          <a:prstGeom prst="rect">
            <a:avLst/>
          </a:prstGeom>
        </p:spPr>
        <p:txBody>
          <a:bodyPr wrap="none">
            <a:spAutoFit/>
          </a:bodyPr>
          <a:lstStyle/>
          <a:p>
            <a:pPr algn="ctr"/>
            <a:r>
              <a:rPr lang="en-US" b="1" dirty="0">
                <a:latin typeface="Inconsolata"/>
                <a:cs typeface="Inconsolata"/>
              </a:rPr>
              <a:t>(lowercase L)</a:t>
            </a:r>
          </a:p>
        </p:txBody>
      </p:sp>
    </p:spTree>
    <p:extLst>
      <p:ext uri="{BB962C8B-B14F-4D97-AF65-F5344CB8AC3E}">
        <p14:creationId xmlns:p14="http://schemas.microsoft.com/office/powerpoint/2010/main" val="1484444669"/>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1599327473"/>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A Ruby Method with One Parameter</a:t>
            </a:r>
            <a:endParaRPr lang="en-US" sz="54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file</a:t>
            </a:r>
            <a:r>
              <a:rPr lang="en-US" b="1" dirty="0" smtClean="0">
                <a:latin typeface="Courier New" panose="02070309020205020404" pitchFamily="49" charset="0"/>
                <a:cs typeface="Courier New" panose="02070309020205020404" pitchFamily="49" charset="0"/>
              </a:rPr>
              <a:t>(</a:t>
            </a:r>
            <a:r>
              <a:rPr lang="en-US" b="1" dirty="0" smtClean="0">
                <a:solidFill>
                  <a:schemeClr val="accent4"/>
                </a:solidFill>
                <a:latin typeface="Courier New" panose="02070309020205020404" pitchFamily="49" charset="0"/>
                <a:cs typeface="Courier New" panose="02070309020205020404" pitchFamily="49" charset="0"/>
              </a:rPr>
              <a:t>name</a:t>
            </a:r>
            <a:r>
              <a:rPr lang="en-US" b="1" dirty="0" smtClean="0">
                <a:latin typeface="Courier New" panose="02070309020205020404" pitchFamily="49" charset="0"/>
                <a:cs typeface="Courier New" panose="02070309020205020404" pitchFamily="49" charset="0"/>
              </a:rPr>
              <a:t>)</a:t>
            </a:r>
          </a:p>
          <a:p>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contents of method</a:t>
            </a:r>
          </a:p>
          <a:p>
            <a:r>
              <a:rPr lang="en-US" b="1" i="1" dirty="0">
                <a:solidFill>
                  <a:schemeClr val="bg1">
                    <a:lumMod val="65000"/>
                  </a:schemeClr>
                </a:solidFill>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 last line </a:t>
            </a:r>
            <a:r>
              <a:rPr lang="en-US" b="1" i="1" smtClean="0">
                <a:solidFill>
                  <a:schemeClr val="bg1">
                    <a:lumMod val="65000"/>
                  </a:schemeClr>
                </a:solidFill>
                <a:latin typeface="Courier New" panose="02070309020205020404" pitchFamily="49" charset="0"/>
                <a:cs typeface="Courier New" panose="02070309020205020404" pitchFamily="49" charset="0"/>
              </a:rPr>
              <a:t>automatically returns the value</a:t>
            </a:r>
            <a:endParaRPr lang="en-US" b="1" i="1" dirty="0" smtClean="0">
              <a:solidFill>
                <a:schemeClr val="bg1">
                  <a:lumMod val="65000"/>
                </a:schemeClr>
              </a:solidFill>
              <a:latin typeface="Courier New" panose="02070309020205020404" pitchFamily="49" charset="0"/>
              <a:cs typeface="Courier New" panose="02070309020205020404" pitchFamily="49" charset="0"/>
            </a:endParaRPr>
          </a:p>
          <a:p>
            <a:r>
              <a:rPr lang="en-US" b="1" dirty="0" smtClean="0">
                <a:solidFill>
                  <a:schemeClr val="tx1"/>
                </a:solidFill>
                <a:latin typeface="Courier New" panose="02070309020205020404" pitchFamily="49" charset="0"/>
                <a:cs typeface="Courier New" panose="02070309020205020404" pitchFamily="49" charset="0"/>
              </a:rPr>
              <a:t>end</a:t>
            </a:r>
            <a:endParaRPr lang="en-US" dirty="0">
              <a:solidFill>
                <a:schemeClr val="tx1"/>
              </a:solidFill>
            </a:endParaRPr>
          </a:p>
        </p:txBody>
      </p:sp>
      <p:sp>
        <p:nvSpPr>
          <p:cNvPr id="4" name="TextBox 3"/>
          <p:cNvSpPr txBox="1"/>
          <p:nvPr/>
        </p:nvSpPr>
        <p:spPr bwMode="white">
          <a:xfrm>
            <a:off x="1671638" y="6844553"/>
            <a:ext cx="12319000" cy="914400"/>
          </a:xfrm>
          <a:prstGeom prst="rect">
            <a:avLst/>
          </a:prstGeom>
        </p:spPr>
        <p:txBody>
          <a:bodyPr vert="horz" wrap="none" lIns="91440" tIns="91440" rIns="91440" bIns="91440" rtlCol="0">
            <a:normAutofit/>
          </a:bodyPr>
          <a:lstStyle/>
          <a:p>
            <a:r>
              <a:rPr lang="en-US" sz="3200" dirty="0" smtClean="0"/>
              <a:t>The method named </a:t>
            </a:r>
            <a:r>
              <a:rPr lang="en-US" sz="3200" dirty="0" smtClean="0">
                <a:solidFill>
                  <a:schemeClr val="accent6"/>
                </a:solidFill>
              </a:rPr>
              <a:t>'file' </a:t>
            </a:r>
            <a:r>
              <a:rPr lang="en-US" sz="3200" dirty="0" smtClean="0"/>
              <a:t>has a single parameter named </a:t>
            </a:r>
            <a:r>
              <a:rPr lang="en-US" sz="3200" dirty="0" smtClean="0">
                <a:solidFill>
                  <a:schemeClr val="accent4"/>
                </a:solidFill>
              </a:rPr>
              <a:t>'name'</a:t>
            </a:r>
            <a:r>
              <a:rPr lang="en-US" sz="3200" dirty="0" smtClean="0"/>
              <a:t>.</a:t>
            </a:r>
          </a:p>
        </p:txBody>
      </p:sp>
    </p:spTree>
    <p:extLst>
      <p:ext uri="{BB962C8B-B14F-4D97-AF65-F5344CB8AC3E}">
        <p14:creationId xmlns:p14="http://schemas.microsoft.com/office/powerpoint/2010/main" val="1991512859"/>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the Repetition of Retrieving Attributes</a:t>
            </a:r>
            <a:endParaRPr lang="en-US" dirty="0"/>
          </a:p>
        </p:txBody>
      </p:sp>
      <p:sp>
        <p:nvSpPr>
          <p:cNvPr id="3" name="Content Placeholder 2"/>
          <p:cNvSpPr>
            <a:spLocks noGrp="1"/>
          </p:cNvSpPr>
          <p:nvPr>
            <p:ph sz="quarter" idx="10"/>
          </p:nvPr>
        </p:nvSpPr>
        <p:spPr/>
        <p:txBody>
          <a:bodyPr/>
          <a:lstStyle/>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err="1"/>
              <a:t>chef_run.node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err="1"/>
              <a:t>chef_run.node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
        <p:nvSpPr>
          <p:cNvPr id="4" name="Text Placeholder 3"/>
          <p:cNvSpPr>
            <a:spLocks noGrp="1"/>
          </p:cNvSpPr>
          <p:nvPr>
            <p:ph type="body" sz="quarter" idx="11"/>
          </p:nvPr>
        </p:nvSpPr>
        <p:spPr/>
        <p:txBody>
          <a:bodyPr/>
          <a:lstStyle/>
          <a:p>
            <a:r>
              <a:rPr lang="en-US" dirty="0"/>
              <a:t>~/</a:t>
            </a:r>
            <a:r>
              <a:rPr lang="en-US" dirty="0" smtClean="0"/>
              <a:t>ark/spec/unit/recipes/</a:t>
            </a:r>
            <a:r>
              <a:rPr lang="en-US" dirty="0" err="1" smtClean="0"/>
              <a:t>default_spec.rb</a:t>
            </a:r>
            <a:endParaRPr lang="en-US" dirty="0"/>
          </a:p>
        </p:txBody>
      </p:sp>
    </p:spTree>
    <p:extLst>
      <p:ext uri="{BB962C8B-B14F-4D97-AF65-F5344CB8AC3E}">
        <p14:creationId xmlns:p14="http://schemas.microsoft.com/office/powerpoint/2010/main" val="676499071"/>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Refactoring with let to help ease the pain</a:t>
            </a:r>
            <a:endParaRPr lang="en-US" dirty="0"/>
          </a:p>
        </p:txBody>
      </p:sp>
      <p:sp>
        <p:nvSpPr>
          <p:cNvPr id="3" name="Content Placeholder 2"/>
          <p:cNvSpPr>
            <a:spLocks noGrp="1"/>
          </p:cNvSpPr>
          <p:nvPr>
            <p:ph sz="quarter" idx="10"/>
          </p:nvPr>
        </p:nvSpPr>
        <p:spPr/>
        <p:txBody>
          <a:bodyPr>
            <a:normAutofit lnSpcReduction="10000"/>
          </a:bodyPr>
          <a:lstStyle/>
          <a:p>
            <a:r>
              <a:rPr lang="en-US" sz="2600" dirty="0" smtClean="0"/>
              <a:t>    let(:node) do</a:t>
            </a:r>
          </a:p>
          <a:p>
            <a:r>
              <a:rPr lang="en-US" sz="2600" dirty="0" smtClean="0"/>
              <a:t>      </a:t>
            </a:r>
            <a:r>
              <a:rPr lang="en-US" sz="2600" dirty="0" err="1" smtClean="0"/>
              <a:t>chef_run.node</a:t>
            </a:r>
            <a:endParaRPr lang="en-US" sz="2600" dirty="0" smtClean="0"/>
          </a:p>
          <a:p>
            <a:r>
              <a:rPr lang="en-US" sz="2600" dirty="0" smtClean="0"/>
              <a:t>    end</a:t>
            </a:r>
          </a:p>
          <a:p>
            <a:r>
              <a:rPr lang="en-US" sz="2600" dirty="0" smtClean="0"/>
              <a:t>    </a:t>
            </a:r>
          </a:p>
          <a:p>
            <a:r>
              <a:rPr lang="en-US" sz="2600" dirty="0" smtClean="0"/>
              <a:t>    it "apache mirror" do</a:t>
            </a:r>
          </a:p>
          <a:p>
            <a:r>
              <a:rPr lang="en-US" sz="2600" dirty="0" smtClean="0"/>
              <a:t>      attribute = node['ark']['</a:t>
            </a:r>
            <a:r>
              <a:rPr lang="en-US" sz="2600" dirty="0" err="1" smtClean="0"/>
              <a:t>apache_mirror</a:t>
            </a:r>
            <a:r>
              <a:rPr lang="en-US" sz="2600" dirty="0" smtClean="0"/>
              <a:t>']</a:t>
            </a:r>
          </a:p>
          <a:p>
            <a:r>
              <a:rPr lang="en-US" sz="2600" dirty="0" smtClean="0"/>
              <a:t>      expect(attribute).to </a:t>
            </a:r>
            <a:r>
              <a:rPr lang="en-US" sz="2600" dirty="0" err="1" smtClean="0"/>
              <a:t>eq</a:t>
            </a:r>
            <a:r>
              <a:rPr lang="en-US" sz="2600" dirty="0" smtClean="0"/>
              <a:t> "http://</a:t>
            </a:r>
            <a:r>
              <a:rPr lang="en-US" sz="2600" dirty="0" err="1" smtClean="0"/>
              <a:t>apache.mirrors.tds.net</a:t>
            </a:r>
            <a:r>
              <a:rPr lang="en-US" sz="2600" dirty="0" smtClean="0"/>
              <a:t>"</a:t>
            </a:r>
          </a:p>
          <a:p>
            <a:r>
              <a:rPr lang="en-US" sz="2600" dirty="0" smtClean="0"/>
              <a:t>    end</a:t>
            </a:r>
          </a:p>
          <a:p>
            <a:endParaRPr lang="en-US" sz="2600" dirty="0" smtClean="0"/>
          </a:p>
          <a:p>
            <a:r>
              <a:rPr lang="en-US" sz="2600" dirty="0" smtClean="0"/>
              <a:t>    it "prefix root" do</a:t>
            </a:r>
          </a:p>
          <a:p>
            <a:r>
              <a:rPr lang="en-US" sz="2600" dirty="0" smtClean="0"/>
              <a:t>      attribute = node['ark']['</a:t>
            </a:r>
            <a:r>
              <a:rPr lang="en-US" sz="2600" dirty="0" err="1" smtClean="0"/>
              <a:t>prefix_root</a:t>
            </a:r>
            <a:r>
              <a:rPr lang="en-US" sz="2600" dirty="0" smtClean="0"/>
              <a:t>']</a:t>
            </a:r>
          </a:p>
          <a:p>
            <a:r>
              <a:rPr lang="en-US" sz="2600" dirty="0" smtClean="0"/>
              <a:t>      expect(attribute).to </a:t>
            </a:r>
            <a:r>
              <a:rPr lang="en-US" sz="2600" dirty="0" err="1" smtClean="0"/>
              <a:t>eq</a:t>
            </a:r>
            <a:r>
              <a:rPr lang="en-US" sz="2600" dirty="0" smtClean="0"/>
              <a:t> "/</a:t>
            </a:r>
            <a:r>
              <a:rPr lang="en-US" sz="2600" dirty="0" err="1" smtClean="0"/>
              <a:t>usr</a:t>
            </a:r>
            <a:r>
              <a:rPr lang="en-US" sz="2600" dirty="0" smtClean="0"/>
              <a:t>/local"</a:t>
            </a:r>
          </a:p>
          <a:p>
            <a:r>
              <a:rPr lang="en-US" sz="2600" dirty="0" smtClean="0"/>
              <a:t>    end</a:t>
            </a:r>
            <a:endParaRPr lang="en-US" sz="2600" dirty="0"/>
          </a:p>
        </p:txBody>
      </p:sp>
      <p:sp>
        <p:nvSpPr>
          <p:cNvPr id="11" name="Text Placeholder 10"/>
          <p:cNvSpPr>
            <a:spLocks noGrp="1"/>
          </p:cNvSpPr>
          <p:nvPr>
            <p:ph type="body" sz="quarter" idx="11"/>
          </p:nvPr>
        </p:nvSpPr>
        <p:spPr/>
        <p:txBody>
          <a:bodyPr/>
          <a:lstStyle/>
          <a:p>
            <a:r>
              <a:rPr lang="en-US" dirty="0"/>
              <a:t>~/</a:t>
            </a:r>
            <a:r>
              <a:rPr lang="en-US" dirty="0" smtClean="0"/>
              <a:t>ark/spec/unit/recipes/</a:t>
            </a:r>
            <a:r>
              <a:rPr lang="en-US" dirty="0" err="1" smtClean="0"/>
              <a:t>default_spec.rb</a:t>
            </a:r>
            <a:endParaRPr lang="en-US" dirty="0"/>
          </a:p>
        </p:txBody>
      </p:sp>
      <p:sp>
        <p:nvSpPr>
          <p:cNvPr id="14" name="Text Placeholder 12"/>
          <p:cNvSpPr>
            <a:spLocks noGrp="1"/>
          </p:cNvSpPr>
          <p:nvPr>
            <p:ph type="body" sz="quarter" idx="13"/>
          </p:nvPr>
        </p:nvSpPr>
        <p:spPr>
          <a:xfrm>
            <a:off x="1135063" y="2108200"/>
            <a:ext cx="14404975" cy="1374775"/>
          </a:xfrm>
        </p:spPr>
        <p:txBody>
          <a:bodyPr/>
          <a:lstStyle/>
          <a:p>
            <a:endParaRPr lang="en-US"/>
          </a:p>
        </p:txBody>
      </p:sp>
      <p:sp>
        <p:nvSpPr>
          <p:cNvPr id="16" name="Text Placeholder 12"/>
          <p:cNvSpPr>
            <a:spLocks noGrp="1"/>
          </p:cNvSpPr>
          <p:nvPr>
            <p:ph type="body" sz="quarter" idx="13"/>
          </p:nvPr>
        </p:nvSpPr>
        <p:spPr>
          <a:xfrm>
            <a:off x="1130300" y="4316413"/>
            <a:ext cx="14404975" cy="565150"/>
          </a:xfrm>
        </p:spPr>
        <p:txBody>
          <a:bodyPr/>
          <a:lstStyle/>
          <a:p>
            <a:endParaRPr lang="en-US"/>
          </a:p>
        </p:txBody>
      </p:sp>
      <p:sp>
        <p:nvSpPr>
          <p:cNvPr id="17" name="Text Placeholder 12"/>
          <p:cNvSpPr>
            <a:spLocks noGrp="1"/>
          </p:cNvSpPr>
          <p:nvPr>
            <p:ph type="body" sz="quarter" idx="13"/>
          </p:nvPr>
        </p:nvSpPr>
        <p:spPr>
          <a:xfrm>
            <a:off x="1138657" y="6608542"/>
            <a:ext cx="14404975" cy="565150"/>
          </a:xfrm>
        </p:spPr>
        <p:txBody>
          <a:bodyPr/>
          <a:lstStyle/>
          <a:p>
            <a:endParaRPr lang="en-US"/>
          </a:p>
        </p:txBody>
      </p:sp>
    </p:spTree>
    <p:extLst>
      <p:ext uri="{BB962C8B-B14F-4D97-AF65-F5344CB8AC3E}">
        <p14:creationId xmlns:p14="http://schemas.microsoft.com/office/powerpoint/2010/main" val="114145907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dirty="0" smtClean="0"/>
              <a:t>Reduce duplication in our expectations, examples, and scenario setup</a:t>
            </a:r>
          </a:p>
          <a:p>
            <a:pPr marL="457200" indent="-457200">
              <a:buFont typeface="Wingdings" charset="2"/>
              <a:buChar char="v"/>
            </a:pPr>
            <a:r>
              <a:rPr lang="en-US" sz="2800" b="1" dirty="0" smtClean="0"/>
              <a:t>Create re-useable test helpers</a:t>
            </a:r>
          </a:p>
          <a:p>
            <a:pPr marL="457200" indent="-457200">
              <a:buFont typeface="Wingdings" charset="2"/>
              <a:buChar char="v"/>
            </a:pPr>
            <a:r>
              <a:rPr lang="en-US" sz="2800" dirty="0" smtClean="0"/>
              <a:t>Extract these testing resources into a Ruby gem</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4" name="02_cleaned_up_spe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51600" y="1371600"/>
            <a:ext cx="9506324" cy="5941453"/>
          </a:xfrm>
          <a:prstGeom prst="rect">
            <a:avLst/>
          </a:prstGeom>
        </p:spPr>
      </p:pic>
    </p:spTree>
    <p:extLst>
      <p:ext uri="{BB962C8B-B14F-4D97-AF65-F5344CB8AC3E}">
        <p14:creationId xmlns:p14="http://schemas.microsoft.com/office/powerpoint/2010/main" val="6252064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Implementing a Helper Method</a:t>
            </a:r>
            <a:endParaRPr lang="en-US" dirty="0"/>
          </a:p>
        </p:txBody>
      </p:sp>
      <p:sp>
        <p:nvSpPr>
          <p:cNvPr id="3" name="Content Placeholder 2"/>
          <p:cNvSpPr>
            <a:spLocks noGrp="1"/>
          </p:cNvSpPr>
          <p:nvPr>
            <p:ph sz="quarter" idx="10"/>
          </p:nvPr>
        </p:nvSpPr>
        <p:spPr/>
        <p:txBody>
          <a:bodyPr>
            <a:noAutofit/>
          </a:bodyPr>
          <a:lstStyle/>
          <a:p>
            <a:r>
              <a:rPr lang="en-US" sz="2000" dirty="0"/>
              <a:t> </a:t>
            </a:r>
            <a:r>
              <a:rPr lang="en-US" sz="2000" dirty="0" smtClean="0"/>
              <a:t>   let(:node) do</a:t>
            </a:r>
          </a:p>
          <a:p>
            <a:r>
              <a:rPr lang="en-US" sz="2000" dirty="0"/>
              <a:t> </a:t>
            </a:r>
            <a:r>
              <a:rPr lang="en-US" sz="2000" dirty="0" smtClean="0"/>
              <a:t>     </a:t>
            </a:r>
            <a:r>
              <a:rPr lang="en-US" sz="2000" dirty="0" err="1" smtClean="0"/>
              <a:t>chef_run.node</a:t>
            </a:r>
            <a:endParaRPr lang="en-US" sz="2000" dirty="0" smtClean="0"/>
          </a:p>
          <a:p>
            <a:r>
              <a:rPr lang="en-US" sz="2000" dirty="0"/>
              <a:t> </a:t>
            </a:r>
            <a:r>
              <a:rPr lang="en-US" sz="2000" dirty="0" smtClean="0"/>
              <a:t>   end</a:t>
            </a:r>
          </a:p>
          <a:p>
            <a:endParaRPr lang="en-US" sz="2000" dirty="0" smtClean="0"/>
          </a:p>
          <a:p>
            <a:r>
              <a:rPr lang="en-US" sz="2000" dirty="0" smtClean="0"/>
              <a:t>    </a:t>
            </a:r>
            <a:r>
              <a:rPr lang="en-US" sz="2000" dirty="0" err="1" smtClean="0"/>
              <a:t>def</a:t>
            </a:r>
            <a:r>
              <a:rPr lang="en-US" sz="2000" dirty="0" smtClean="0"/>
              <a:t> attribute(name)</a:t>
            </a:r>
          </a:p>
          <a:p>
            <a:r>
              <a:rPr lang="en-US" sz="2000" dirty="0" smtClean="0"/>
              <a:t>      node[</a:t>
            </a:r>
            <a:r>
              <a:rPr lang="en-US" sz="2000" dirty="0" err="1" smtClean="0"/>
              <a:t>described_cookbook</a:t>
            </a:r>
            <a:r>
              <a:rPr lang="en-US" sz="2000" dirty="0" smtClean="0"/>
              <a:t>][name]</a:t>
            </a:r>
          </a:p>
          <a:p>
            <a:r>
              <a:rPr lang="en-US" sz="2000" dirty="0"/>
              <a:t> </a:t>
            </a:r>
            <a:r>
              <a:rPr lang="en-US" sz="2000" dirty="0" smtClean="0"/>
              <a:t>   end    </a:t>
            </a:r>
          </a:p>
          <a:p>
            <a:endParaRPr lang="en-US" sz="2000" dirty="0" smtClean="0"/>
          </a:p>
          <a:p>
            <a:r>
              <a:rPr lang="en-US" sz="2000" dirty="0" smtClean="0"/>
              <a:t>    it </a:t>
            </a:r>
            <a:r>
              <a:rPr lang="en-US" sz="2000" dirty="0"/>
              <a:t>"apache mirror" do</a:t>
            </a:r>
          </a:p>
          <a:p>
            <a:r>
              <a:rPr lang="en-US" sz="2000" dirty="0" smtClean="0"/>
              <a:t>      expect</a:t>
            </a:r>
            <a:r>
              <a:rPr lang="en-US" sz="2000" dirty="0"/>
              <a:t>(</a:t>
            </a:r>
            <a:r>
              <a:rPr lang="en-US" sz="2000" dirty="0" smtClean="0"/>
              <a:t>attribute('</a:t>
            </a:r>
            <a:r>
              <a:rPr lang="en-US" sz="2000" dirty="0" err="1" smtClean="0"/>
              <a:t>apache_mirror</a:t>
            </a:r>
            <a:r>
              <a:rPr lang="en-US" sz="2000" dirty="0" smtClean="0"/>
              <a:t>')).</a:t>
            </a:r>
            <a:r>
              <a:rPr lang="en-US" sz="2000" dirty="0"/>
              <a:t>to </a:t>
            </a:r>
            <a:r>
              <a:rPr lang="en-US" sz="2000" dirty="0" err="1"/>
              <a:t>eq</a:t>
            </a:r>
            <a:r>
              <a:rPr lang="en-US" sz="2000" dirty="0"/>
              <a:t> "http://</a:t>
            </a:r>
            <a:r>
              <a:rPr lang="en-US" sz="2000" dirty="0" err="1" smtClean="0"/>
              <a:t>apache.mirr</a:t>
            </a:r>
            <a:r>
              <a:rPr lang="en-US" sz="2000" dirty="0" smtClean="0"/>
              <a:t>...</a:t>
            </a:r>
            <a:r>
              <a:rPr lang="en-US" sz="2000" dirty="0" err="1" smtClean="0"/>
              <a:t>.net</a:t>
            </a:r>
            <a:r>
              <a:rPr lang="en-US" sz="2000" dirty="0"/>
              <a:t>"</a:t>
            </a:r>
          </a:p>
          <a:p>
            <a:r>
              <a:rPr lang="en-US" sz="2000" dirty="0"/>
              <a:t>    end</a:t>
            </a:r>
          </a:p>
          <a:p>
            <a:endParaRPr lang="en-US" sz="2000" dirty="0"/>
          </a:p>
          <a:p>
            <a:r>
              <a:rPr lang="en-US" sz="2000" dirty="0"/>
              <a:t>    it "prefix root" do</a:t>
            </a:r>
          </a:p>
          <a:p>
            <a:r>
              <a:rPr lang="en-US" sz="2000" dirty="0" smtClean="0"/>
              <a:t>      expect</a:t>
            </a:r>
            <a:r>
              <a:rPr lang="en-US" sz="2000" dirty="0"/>
              <a:t>(</a:t>
            </a:r>
            <a:r>
              <a:rPr lang="en-US" sz="2000" dirty="0" smtClean="0"/>
              <a:t>attribute('</a:t>
            </a:r>
            <a:r>
              <a:rPr lang="en-US" sz="2000" dirty="0" err="1" smtClean="0"/>
              <a:t>prefix_root</a:t>
            </a:r>
            <a:r>
              <a:rPr lang="en-US" sz="2000" dirty="0" smtClean="0"/>
              <a:t>'))</a:t>
            </a:r>
            <a:r>
              <a:rPr lang="en-US" sz="2000" dirty="0"/>
              <a:t>.to </a:t>
            </a:r>
            <a:r>
              <a:rPr lang="en-US" sz="2000" dirty="0" err="1"/>
              <a:t>eq</a:t>
            </a:r>
            <a:r>
              <a:rPr lang="en-US" sz="2000" dirty="0"/>
              <a:t> "/</a:t>
            </a:r>
            <a:r>
              <a:rPr lang="en-US" sz="2000" dirty="0" err="1"/>
              <a:t>usr</a:t>
            </a:r>
            <a:r>
              <a:rPr lang="en-US" sz="2000" dirty="0"/>
              <a:t>/local"</a:t>
            </a:r>
          </a:p>
          <a:p>
            <a:r>
              <a:rPr lang="en-US" sz="2000" dirty="0"/>
              <a:t>    end</a:t>
            </a:r>
          </a:p>
        </p:txBody>
      </p:sp>
      <p:sp>
        <p:nvSpPr>
          <p:cNvPr id="4" name="Text Placeholder 3"/>
          <p:cNvSpPr>
            <a:spLocks noGrp="1"/>
          </p:cNvSpPr>
          <p:nvPr>
            <p:ph type="body" sz="quarter" idx="11"/>
          </p:nvPr>
        </p:nvSpPr>
        <p:spPr/>
        <p:txBody>
          <a:bodyPr/>
          <a:lstStyle/>
          <a:p>
            <a:r>
              <a:rPr lang="en-US" dirty="0"/>
              <a:t>~/ark/spec/unit/recipes/</a:t>
            </a:r>
            <a:r>
              <a:rPr lang="en-US" dirty="0" err="1"/>
              <a:t>default_spec.rb</a:t>
            </a:r>
            <a:endParaRPr lang="en-US" dirty="0"/>
          </a:p>
        </p:txBody>
      </p:sp>
      <p:sp>
        <p:nvSpPr>
          <p:cNvPr id="6" name="Text Placeholder 5"/>
          <p:cNvSpPr>
            <a:spLocks noGrp="1"/>
          </p:cNvSpPr>
          <p:nvPr>
            <p:ph type="body" sz="quarter" idx="13"/>
          </p:nvPr>
        </p:nvSpPr>
        <p:spPr>
          <a:xfrm>
            <a:off x="1135042" y="3711389"/>
            <a:ext cx="14404273" cy="1237130"/>
          </a:xfrm>
        </p:spPr>
        <p:txBody>
          <a:bodyPr/>
          <a:lstStyle/>
          <a:p>
            <a:endParaRPr lang="en-US"/>
          </a:p>
        </p:txBody>
      </p:sp>
      <p:sp>
        <p:nvSpPr>
          <p:cNvPr id="12" name="Text Placeholder 5"/>
          <p:cNvSpPr>
            <a:spLocks noGrp="1"/>
          </p:cNvSpPr>
          <p:nvPr>
            <p:ph type="body" sz="quarter" idx="13"/>
          </p:nvPr>
        </p:nvSpPr>
        <p:spPr>
          <a:xfrm>
            <a:off x="1121104" y="5687974"/>
            <a:ext cx="14404273" cy="537617"/>
          </a:xfrm>
        </p:spPr>
        <p:txBody>
          <a:bodyPr/>
          <a:lstStyle/>
          <a:p>
            <a:endParaRPr lang="en-US" dirty="0"/>
          </a:p>
        </p:txBody>
      </p:sp>
      <p:sp>
        <p:nvSpPr>
          <p:cNvPr id="13" name="Text Placeholder 5"/>
          <p:cNvSpPr>
            <a:spLocks noGrp="1"/>
          </p:cNvSpPr>
          <p:nvPr>
            <p:ph type="body" sz="quarter" idx="13"/>
          </p:nvPr>
        </p:nvSpPr>
        <p:spPr>
          <a:xfrm>
            <a:off x="1135042" y="7314801"/>
            <a:ext cx="14404273" cy="537617"/>
          </a:xfrm>
        </p:spPr>
        <p:txBody>
          <a:bodyPr/>
          <a:lstStyle/>
          <a:p>
            <a:endParaRPr lang="en-US"/>
          </a:p>
        </p:txBody>
      </p:sp>
    </p:spTree>
    <p:extLst>
      <p:ext uri="{BB962C8B-B14F-4D97-AF65-F5344CB8AC3E}">
        <p14:creationId xmlns:p14="http://schemas.microsoft.com/office/powerpoint/2010/main" val="1031322102"/>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def</a:t>
            </a:r>
            <a:r>
              <a:rPr lang="en-US" dirty="0">
                <a:latin typeface="Courier New"/>
                <a:cs typeface="Courier New"/>
              </a:rPr>
              <a:t> method</a:t>
            </a: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1090053377"/>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q"/>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1181903208"/>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smtClean="0">
                <a:latin typeface="Courier New"/>
                <a:cs typeface="Courier New"/>
              </a:rPr>
              <a:t>shared_context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552809261"/>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smtClean="0">
                <a:latin typeface="Inconsolata"/>
                <a:cs typeface="Inconsolata"/>
              </a:rPr>
              <a:t>/R0ujTA</a:t>
            </a:r>
          </a:p>
        </p:txBody>
      </p:sp>
    </p:spTree>
    <p:extLst>
      <p:ext uri="{BB962C8B-B14F-4D97-AF65-F5344CB8AC3E}">
        <p14:creationId xmlns:p14="http://schemas.microsoft.com/office/powerpoint/2010/main" val="1288843524"/>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shared_context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073044226"/>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2580560" y="1856198"/>
            <a:ext cx="11094881" cy="5345953"/>
          </a:xfrm>
        </p:spPr>
        <p:txBody>
          <a:bodyPr anchor="ctr"/>
          <a:lstStyle/>
          <a:p>
            <a:pPr algn="ctr"/>
            <a:r>
              <a:rPr lang="en-US" sz="7200" i="1" dirty="0" smtClean="0">
                <a:latin typeface="Apple Chancery" charset="0"/>
                <a:ea typeface="Apple Chancery" charset="0"/>
                <a:cs typeface="Apple Chancery" charset="0"/>
              </a:rPr>
              <a:t>Use </a:t>
            </a:r>
            <a:r>
              <a:rPr lang="en-US" sz="7200" b="1" dirty="0" err="1" smtClean="0">
                <a:latin typeface="Courier New"/>
                <a:ea typeface="Apple Chancery" charset="0"/>
                <a:cs typeface="Courier New"/>
              </a:rPr>
              <a:t>shared_context</a:t>
            </a:r>
            <a:r>
              <a:rPr lang="en-US" sz="7200" b="1" dirty="0" smtClean="0">
                <a:latin typeface="Apple Chancery" charset="0"/>
                <a:ea typeface="Apple Chancery" charset="0"/>
                <a:cs typeface="Apple Chancery" charset="0"/>
              </a:rPr>
              <a:t> </a:t>
            </a:r>
          </a:p>
          <a:p>
            <a:pPr algn="ctr"/>
            <a:r>
              <a:rPr lang="en-US" sz="7200" i="1" dirty="0" smtClean="0">
                <a:latin typeface="Apple Chancery" charset="0"/>
                <a:ea typeface="Apple Chancery" charset="0"/>
                <a:cs typeface="Apple Chancery" charset="0"/>
              </a:rPr>
              <a:t>to save all that you wrote.</a:t>
            </a:r>
          </a:p>
        </p:txBody>
      </p:sp>
      <p:sp>
        <p:nvSpPr>
          <p:cNvPr id="5" name="Oval 4"/>
          <p:cNvSpPr/>
          <p:nvPr/>
        </p:nvSpPr>
        <p:spPr bwMode="auto">
          <a:xfrm>
            <a:off x="77131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789332"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789332"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755466"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46524709"/>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shared_context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668475748"/>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4" name="Subtitle 3"/>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://goo.gl/</a:t>
            </a:r>
            <a:r>
              <a:rPr lang="en-US" sz="4000" b="1" dirty="0" smtClean="0">
                <a:latin typeface="Inconsolata"/>
                <a:cs typeface="Inconsolata"/>
                <a:hlinkClick r:id="rId2"/>
              </a:rPr>
              <a:t>9mRNlD</a:t>
            </a:r>
            <a:endParaRPr lang="en-US" sz="4000" b="1" dirty="0" smtClean="0">
              <a:latin typeface="Inconsolata"/>
              <a:cs typeface="Inconsolata"/>
            </a:endParaRPr>
          </a:p>
        </p:txBody>
      </p:sp>
      <p:cxnSp>
        <p:nvCxnSpPr>
          <p:cNvPr id="5" name="Straight Arrow Connector 4"/>
          <p:cNvCxnSpPr/>
          <p:nvPr/>
        </p:nvCxnSpPr>
        <p:spPr>
          <a:xfrm flipV="1">
            <a:off x="10133263" y="5347368"/>
            <a:ext cx="0" cy="66842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9040657" y="6159273"/>
            <a:ext cx="2185214" cy="461665"/>
          </a:xfrm>
          <a:prstGeom prst="rect">
            <a:avLst/>
          </a:prstGeom>
        </p:spPr>
        <p:txBody>
          <a:bodyPr wrap="none">
            <a:spAutoFit/>
          </a:bodyPr>
          <a:lstStyle/>
          <a:p>
            <a:pPr algn="ctr"/>
            <a:r>
              <a:rPr lang="en-US" b="1" dirty="0">
                <a:latin typeface="Inconsolata"/>
                <a:cs typeface="Inconsolata"/>
              </a:rPr>
              <a:t>(lowercase L)</a:t>
            </a:r>
          </a:p>
        </p:txBody>
      </p:sp>
    </p:spTree>
    <p:extLst>
      <p:ext uri="{BB962C8B-B14F-4D97-AF65-F5344CB8AC3E}">
        <p14:creationId xmlns:p14="http://schemas.microsoft.com/office/powerpoint/2010/main" val="453123430"/>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smtClean="0">
                <a:latin typeface="Inconsolata"/>
                <a:cs typeface="Inconsolata"/>
              </a:rPr>
              <a:t>/R0ujTA</a:t>
            </a:r>
          </a:p>
        </p:txBody>
      </p:sp>
    </p:spTree>
    <p:extLst>
      <p:ext uri="{BB962C8B-B14F-4D97-AF65-F5344CB8AC3E}">
        <p14:creationId xmlns:p14="http://schemas.microsoft.com/office/powerpoint/2010/main" val="685624065"/>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dirty="0" smtClean="0"/>
              <a:t>Reduce duplication in our expectations, examples, and scenario setup</a:t>
            </a:r>
          </a:p>
          <a:p>
            <a:pPr marL="457200" indent="-457200">
              <a:buFont typeface="Wingdings" charset="2"/>
              <a:buChar char="v"/>
            </a:pPr>
            <a:r>
              <a:rPr lang="en-US" sz="2800" dirty="0" smtClean="0"/>
              <a:t>Create re-useable test helpers</a:t>
            </a:r>
          </a:p>
          <a:p>
            <a:pPr marL="457200" indent="-457200">
              <a:buFont typeface="Wingdings" charset="2"/>
              <a:buChar char="v"/>
            </a:pPr>
            <a:r>
              <a:rPr lang="en-US" sz="2800" b="1" dirty="0" smtClean="0"/>
              <a:t>Extract these testing resources into a Ruby gem</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4" name="03_refactor_to_g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51599" y="1371600"/>
            <a:ext cx="9557453" cy="5973409"/>
          </a:xfrm>
          <a:prstGeom prst="rect">
            <a:avLst/>
          </a:prstGeom>
        </p:spPr>
      </p:pic>
    </p:spTree>
    <p:extLst>
      <p:ext uri="{BB962C8B-B14F-4D97-AF65-F5344CB8AC3E}">
        <p14:creationId xmlns:p14="http://schemas.microsoft.com/office/powerpoint/2010/main" val="10021146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describe 'ark::default' do</a:t>
            </a:r>
          </a:p>
          <a:p>
            <a:r>
              <a:rPr lang="en-US" dirty="0"/>
              <a:t>  context 'when no attributes are specified, on an </a:t>
            </a:r>
            <a:r>
              <a:rPr lang="en-US" dirty="0" smtClean="0"/>
              <a:t>uns...platform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p>
          <a:p>
            <a:endParaRPr lang="en-US" dirty="0"/>
          </a:p>
          <a:p>
            <a:r>
              <a:rPr lang="en-US" dirty="0" smtClean="0"/>
              <a:t>    let(:</a:t>
            </a:r>
            <a:r>
              <a:rPr lang="en-US" dirty="0" err="1" smtClean="0"/>
              <a:t>node_attributes</a:t>
            </a:r>
            <a:r>
              <a:rPr lang="en-US" dirty="0" smtClean="0"/>
              <a:t>) do</a:t>
            </a:r>
          </a:p>
          <a:p>
            <a:r>
              <a:rPr lang="en-US" dirty="0"/>
              <a:t> </a:t>
            </a:r>
            <a:r>
              <a:rPr lang="en-US" dirty="0" smtClean="0"/>
              <a:t>     {}</a:t>
            </a:r>
          </a:p>
          <a:p>
            <a:r>
              <a:rPr lang="en-US" dirty="0"/>
              <a:t> </a:t>
            </a:r>
            <a:r>
              <a:rPr lang="en-US" dirty="0" smtClean="0"/>
              <a:t>   end</a:t>
            </a:r>
          </a:p>
          <a:p>
            <a:endParaRPr lang="en-US" dirty="0"/>
          </a:p>
          <a:p>
            <a:r>
              <a:rPr lang="en-US" dirty="0" smtClean="0"/>
              <a:t>    </a:t>
            </a:r>
            <a:r>
              <a:rPr lang="en-US" dirty="0" err="1" smtClean="0"/>
              <a:t>def</a:t>
            </a:r>
            <a:r>
              <a:rPr lang="en-US" dirty="0" smtClean="0"/>
              <a:t> attribute(name) ...</a:t>
            </a:r>
            <a:endParaRPr lang="en-US" dirty="0"/>
          </a:p>
        </p:txBody>
      </p:sp>
      <p:sp>
        <p:nvSpPr>
          <p:cNvPr id="4" name="Text Placeholder 3"/>
          <p:cNvSpPr>
            <a:spLocks noGrp="1"/>
          </p:cNvSpPr>
          <p:nvPr>
            <p:ph type="body" sz="quarter" idx="11"/>
          </p:nvPr>
        </p:nvSpPr>
        <p:spPr/>
        <p:txBody>
          <a:bodyPr/>
          <a:lstStyle/>
          <a:p>
            <a:r>
              <a:rPr lang="en-US" dirty="0"/>
              <a:t>~/</a:t>
            </a:r>
            <a:r>
              <a:rPr lang="en-US" dirty="0" smtClean="0"/>
              <a:t>ark/spec/unit/recipes/</a:t>
            </a:r>
            <a:r>
              <a:rPr lang="en-US" dirty="0" err="1" smtClean="0"/>
              <a:t>default_spec.rb</a:t>
            </a:r>
            <a:endParaRPr lang="en-US" dirty="0"/>
          </a:p>
        </p:txBody>
      </p:sp>
    </p:spTree>
    <p:extLst>
      <p:ext uri="{BB962C8B-B14F-4D97-AF65-F5344CB8AC3E}">
        <p14:creationId xmlns:p14="http://schemas.microsoft.com/office/powerpoint/2010/main" val="2033894300"/>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err="1" smtClean="0"/>
              <a:t>shared_context</a:t>
            </a:r>
            <a:r>
              <a:rPr lang="en-US" dirty="0" smtClean="0"/>
              <a:t> 'converged recipe' do</a:t>
            </a:r>
          </a:p>
          <a:p>
            <a:r>
              <a:rPr lang="en-US" dirty="0"/>
              <a:t> let(: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smtClean="0"/>
              <a:t>)</a:t>
            </a:r>
          </a:p>
          <a:p>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end</a:t>
            </a:r>
            <a:endParaRPr lang="en-US" dirty="0"/>
          </a:p>
          <a:p>
            <a:endParaRPr lang="en-US" dirty="0"/>
          </a:p>
          <a:p>
            <a:r>
              <a:rPr lang="en-US" dirty="0" smtClean="0"/>
              <a:t>  let</a:t>
            </a:r>
            <a:r>
              <a:rPr lang="en-US" dirty="0"/>
              <a:t>(:</a:t>
            </a:r>
            <a:r>
              <a:rPr lang="en-US" dirty="0" err="1"/>
              <a:t>node_attributes</a:t>
            </a:r>
            <a:r>
              <a:rPr lang="en-US" dirty="0"/>
              <a:t>) do</a:t>
            </a:r>
          </a:p>
          <a:p>
            <a:r>
              <a:rPr lang="en-US" dirty="0" smtClean="0"/>
              <a:t>    </a:t>
            </a:r>
            <a:r>
              <a:rPr lang="en-US" dirty="0"/>
              <a:t>{}</a:t>
            </a:r>
          </a:p>
          <a:p>
            <a:r>
              <a:rPr lang="en-US" dirty="0" smtClean="0"/>
              <a:t>  end</a:t>
            </a:r>
            <a:endParaRPr lang="en-US" dirty="0"/>
          </a:p>
          <a:p>
            <a:endParaRPr lang="en-US" dirty="0"/>
          </a:p>
          <a:p>
            <a:r>
              <a:rPr lang="en-US" dirty="0"/>
              <a:t>  </a:t>
            </a:r>
            <a:r>
              <a:rPr lang="en-US" dirty="0" err="1" smtClean="0"/>
              <a:t>def</a:t>
            </a:r>
            <a:r>
              <a:rPr lang="en-US" dirty="0" smtClean="0"/>
              <a:t> </a:t>
            </a:r>
            <a:r>
              <a:rPr lang="en-US" dirty="0"/>
              <a:t>attribute(name) ...</a:t>
            </a:r>
          </a:p>
          <a:p>
            <a:r>
              <a:rPr lang="en-US" dirty="0" smtClean="0"/>
              <a:t>end</a:t>
            </a:r>
          </a:p>
          <a:p>
            <a:endParaRPr lang="en-US" dirty="0"/>
          </a:p>
          <a:p>
            <a:r>
              <a:rPr lang="en-US" dirty="0" smtClean="0"/>
              <a:t>describe </a:t>
            </a:r>
            <a:r>
              <a:rPr lang="en-US" dirty="0"/>
              <a:t>'ark::default' do</a:t>
            </a:r>
          </a:p>
          <a:p>
            <a:r>
              <a:rPr lang="en-US" dirty="0"/>
              <a:t>  context 'when no attributes are specified, on an </a:t>
            </a:r>
            <a:r>
              <a:rPr lang="en-US" dirty="0" smtClean="0"/>
              <a:t>uns...platform</a:t>
            </a:r>
            <a:r>
              <a:rPr lang="en-US" dirty="0"/>
              <a:t>' </a:t>
            </a:r>
            <a:r>
              <a:rPr lang="en-US" dirty="0" smtClean="0"/>
              <a:t>do</a:t>
            </a:r>
          </a:p>
          <a:p>
            <a:r>
              <a:rPr lang="en-US" dirty="0"/>
              <a:t> </a:t>
            </a:r>
            <a:r>
              <a:rPr lang="en-US" dirty="0" smtClean="0"/>
              <a:t>   </a:t>
            </a:r>
            <a:r>
              <a:rPr lang="en-US" dirty="0" err="1" smtClean="0"/>
              <a:t>include_context</a:t>
            </a:r>
            <a:r>
              <a:rPr lang="en-US" dirty="0" smtClean="0"/>
              <a:t> 'converged recipe' </a:t>
            </a:r>
            <a:endParaRPr lang="en-US" dirty="0"/>
          </a:p>
        </p:txBody>
      </p:sp>
      <p:sp>
        <p:nvSpPr>
          <p:cNvPr id="4" name="Text Placeholder 3"/>
          <p:cNvSpPr>
            <a:spLocks noGrp="1"/>
          </p:cNvSpPr>
          <p:nvPr>
            <p:ph type="body" sz="quarter" idx="11"/>
          </p:nvPr>
        </p:nvSpPr>
        <p:spPr/>
        <p:txBody>
          <a:bodyPr/>
          <a:lstStyle/>
          <a:p>
            <a:r>
              <a:rPr lang="en-US" dirty="0"/>
              <a:t>~/</a:t>
            </a:r>
            <a:r>
              <a:rPr lang="en-US" dirty="0" smtClean="0"/>
              <a:t>ark/spec/unit/recipes/</a:t>
            </a:r>
            <a:r>
              <a:rPr lang="en-US" dirty="0" err="1" smtClean="0"/>
              <a:t>default_spec.rb</a:t>
            </a:r>
            <a:endParaRPr lang="en-US" dirty="0"/>
          </a:p>
        </p:txBody>
      </p:sp>
      <p:sp>
        <p:nvSpPr>
          <p:cNvPr id="9" name="Text Placeholder 7"/>
          <p:cNvSpPr>
            <a:spLocks noGrp="1"/>
          </p:cNvSpPr>
          <p:nvPr>
            <p:ph type="body" sz="quarter" idx="13"/>
          </p:nvPr>
        </p:nvSpPr>
        <p:spPr>
          <a:xfrm>
            <a:off x="1135063" y="2108200"/>
            <a:ext cx="14404975" cy="4413250"/>
          </a:xfrm>
        </p:spPr>
        <p:txBody>
          <a:bodyPr/>
          <a:lstStyle/>
          <a:p>
            <a:endParaRPr lang="en-US"/>
          </a:p>
        </p:txBody>
      </p:sp>
      <p:sp>
        <p:nvSpPr>
          <p:cNvPr id="10" name="Text Placeholder 7"/>
          <p:cNvSpPr>
            <a:spLocks noGrp="1"/>
          </p:cNvSpPr>
          <p:nvPr>
            <p:ph type="body" sz="quarter" idx="13"/>
          </p:nvPr>
        </p:nvSpPr>
        <p:spPr>
          <a:xfrm>
            <a:off x="1121104" y="7624482"/>
            <a:ext cx="14404975" cy="440876"/>
          </a:xfrm>
        </p:spPr>
        <p:txBody>
          <a:bodyPr/>
          <a:lstStyle/>
          <a:p>
            <a:endParaRPr lang="en-US"/>
          </a:p>
        </p:txBody>
      </p:sp>
    </p:spTree>
    <p:extLst>
      <p:ext uri="{BB962C8B-B14F-4D97-AF65-F5344CB8AC3E}">
        <p14:creationId xmlns:p14="http://schemas.microsoft.com/office/powerpoint/2010/main" val="16807154"/>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shared_context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1157479521"/>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31654811"/>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require</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91020465"/>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require</a:t>
            </a:r>
            <a:endParaRPr lang="en-US" dirty="0"/>
          </a:p>
        </p:txBody>
      </p:sp>
      <p:sp>
        <p:nvSpPr>
          <p:cNvPr id="3" name="Subtitle 2"/>
          <p:cNvSpPr>
            <a:spLocks noGrp="1"/>
          </p:cNvSpPr>
          <p:nvPr>
            <p:ph type="subTitle" idx="1"/>
          </p:nvPr>
        </p:nvSpPr>
        <p:spPr/>
        <p:txBody>
          <a:bodyPr/>
          <a:lstStyle/>
          <a:p>
            <a:r>
              <a:rPr lang="en-US" dirty="0"/>
              <a:t>Loads the given </a:t>
            </a:r>
            <a:r>
              <a:rPr lang="en-US" dirty="0" smtClean="0"/>
              <a:t>filename</a:t>
            </a:r>
            <a:r>
              <a:rPr lang="en-US" dirty="0"/>
              <a:t>,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a:latin typeface="Inconsolata"/>
                <a:cs typeface="Inconsolata"/>
              </a:rPr>
              <a:t>/cLKY37</a:t>
            </a:r>
            <a:endParaRPr lang="en-US" sz="3200" dirty="0" smtClean="0">
              <a:latin typeface="Inconsolata"/>
              <a:cs typeface="Inconsolata"/>
            </a:endParaRPr>
          </a:p>
        </p:txBody>
      </p:sp>
    </p:spTree>
    <p:extLst>
      <p:ext uri="{BB962C8B-B14F-4D97-AF65-F5344CB8AC3E}">
        <p14:creationId xmlns:p14="http://schemas.microsoft.com/office/powerpoint/2010/main" val="947419777"/>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require</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834018746"/>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3411545" y="1856198"/>
            <a:ext cx="9432910" cy="5345953"/>
          </a:xfrm>
        </p:spPr>
        <p:txBody>
          <a:bodyPr anchor="ctr"/>
          <a:lstStyle/>
          <a:p>
            <a:pPr algn="ctr"/>
            <a:r>
              <a:rPr lang="en-US" sz="7200" dirty="0" smtClean="0">
                <a:latin typeface="Apple Chancery" charset="0"/>
                <a:ea typeface="Apple Chancery" charset="0"/>
                <a:cs typeface="Apple Chancery" charset="0"/>
              </a:rPr>
              <a:t>Use </a:t>
            </a:r>
            <a:r>
              <a:rPr lang="en-US" sz="7200" b="1" dirty="0" smtClean="0">
                <a:latin typeface="Apple Chancery" charset="0"/>
                <a:ea typeface="Apple Chancery" charset="0"/>
                <a:cs typeface="Apple Chancery" charset="0"/>
              </a:rPr>
              <a:t>require </a:t>
            </a:r>
            <a:r>
              <a:rPr lang="en-US" sz="7200" smtClean="0">
                <a:latin typeface="Apple Chancery" charset="0"/>
                <a:ea typeface="Apple Chancery" charset="0"/>
                <a:cs typeface="Apple Chancery" charset="0"/>
              </a:rPr>
              <a:t>to organize your thoughts.</a:t>
            </a:r>
            <a:endParaRPr lang="en-US" sz="7200" b="1" dirty="0" smtClean="0">
              <a:latin typeface="Apple Chancery" charset="0"/>
              <a:ea typeface="Apple Chancery" charset="0"/>
              <a:cs typeface="Apple Chancery" charset="0"/>
            </a:endParaRPr>
          </a:p>
        </p:txBody>
      </p:sp>
      <p:sp>
        <p:nvSpPr>
          <p:cNvPr id="5" name="Oval 4"/>
          <p:cNvSpPr/>
          <p:nvPr/>
        </p:nvSpPr>
        <p:spPr bwMode="auto">
          <a:xfrm>
            <a:off x="77131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789332"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789332"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755466"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41594442"/>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require</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562519211"/>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4" name="Subtitle 3"/>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://goo.gl/</a:t>
            </a:r>
            <a:r>
              <a:rPr lang="en-US" sz="4000" b="1" dirty="0" smtClean="0">
                <a:latin typeface="Inconsolata"/>
                <a:cs typeface="Inconsolata"/>
                <a:hlinkClick r:id="rId2"/>
              </a:rPr>
              <a:t>9mRNlD</a:t>
            </a:r>
            <a:endParaRPr lang="en-US" sz="4000" b="1" dirty="0" smtClean="0">
              <a:latin typeface="Inconsolata"/>
              <a:cs typeface="Inconsolata"/>
            </a:endParaRPr>
          </a:p>
        </p:txBody>
      </p:sp>
      <p:cxnSp>
        <p:nvCxnSpPr>
          <p:cNvPr id="5" name="Straight Arrow Connector 4"/>
          <p:cNvCxnSpPr/>
          <p:nvPr/>
        </p:nvCxnSpPr>
        <p:spPr>
          <a:xfrm flipV="1">
            <a:off x="10133263" y="5347368"/>
            <a:ext cx="0" cy="66842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9040657" y="6159273"/>
            <a:ext cx="2185214" cy="461665"/>
          </a:xfrm>
          <a:prstGeom prst="rect">
            <a:avLst/>
          </a:prstGeom>
        </p:spPr>
        <p:txBody>
          <a:bodyPr wrap="none">
            <a:spAutoFit/>
          </a:bodyPr>
          <a:lstStyle/>
          <a:p>
            <a:pPr algn="ctr"/>
            <a:r>
              <a:rPr lang="en-US" b="1" dirty="0">
                <a:latin typeface="Inconsolata"/>
                <a:cs typeface="Inconsolata"/>
              </a:rPr>
              <a:t>(lowercase L)</a:t>
            </a:r>
          </a:p>
        </p:txBody>
      </p:sp>
    </p:spTree>
    <p:extLst>
      <p:ext uri="{BB962C8B-B14F-4D97-AF65-F5344CB8AC3E}">
        <p14:creationId xmlns:p14="http://schemas.microsoft.com/office/powerpoint/2010/main" val="1435702080"/>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09600" y="2539001"/>
            <a:ext cx="8399929" cy="5569575"/>
          </a:xfrm>
        </p:spPr>
        <p:txBody>
          <a:bodyPr/>
          <a:lstStyle/>
          <a:p>
            <a:pPr marL="457200" indent="-457200">
              <a:buFont typeface="Wingdings" charset="2"/>
              <a:buChar char="v"/>
            </a:pPr>
            <a:r>
              <a:rPr lang="en-US" b="1" dirty="0" smtClean="0">
                <a:ea typeface="Courier" charset="0"/>
                <a:cs typeface="Courier" charset="0"/>
              </a:rPr>
              <a:t>Introduction (5 minutes)</a:t>
            </a:r>
          </a:p>
          <a:p>
            <a:pPr marL="457200" indent="-457200">
              <a:buFont typeface="Wingdings" charset="2"/>
              <a:buChar char="v"/>
            </a:pPr>
            <a:r>
              <a:rPr lang="en-US" b="1" dirty="0" smtClean="0">
                <a:ea typeface="Courier" charset="0"/>
                <a:cs typeface="Courier" charset="0"/>
              </a:rPr>
              <a:t>techniques (40 minutes)</a:t>
            </a:r>
          </a:p>
          <a:p>
            <a:pPr lvl="2"/>
            <a:r>
              <a:rPr lang="en-US" i="1" dirty="0" smtClean="0">
                <a:solidFill>
                  <a:schemeClr val="bg1">
                    <a:lumMod val="95000"/>
                  </a:schemeClr>
                </a:solidFill>
                <a:ea typeface="Courier" charset="0"/>
                <a:cs typeface="Courier" charset="0"/>
              </a:rPr>
              <a:t>Introduce 7 concepts</a:t>
            </a:r>
            <a:r>
              <a:rPr lang="en-US" i="1" dirty="0">
                <a:solidFill>
                  <a:schemeClr val="bg1">
                    <a:lumMod val="95000"/>
                  </a:schemeClr>
                </a:solidFill>
                <a:ea typeface="Courier" charset="0"/>
                <a:cs typeface="Courier" charset="0"/>
              </a:rPr>
              <a:t> </a:t>
            </a:r>
            <a:r>
              <a:rPr lang="en-US" i="1" dirty="0" smtClean="0">
                <a:solidFill>
                  <a:schemeClr val="bg1">
                    <a:lumMod val="95000"/>
                  </a:schemeClr>
                </a:solidFill>
                <a:ea typeface="Courier" charset="0"/>
                <a:cs typeface="Courier" charset="0"/>
              </a:rPr>
              <a:t>with demonstration, and review</a:t>
            </a:r>
          </a:p>
          <a:p>
            <a:pPr marL="457200" indent="-457200">
              <a:buFont typeface="Wingdings" charset="2"/>
              <a:buChar char="v"/>
            </a:pPr>
            <a:r>
              <a:rPr lang="en-US" b="1" dirty="0" smtClean="0">
                <a:ea typeface="Courier" charset="0"/>
                <a:cs typeface="Courier" charset="0"/>
              </a:rPr>
              <a:t>questions (12 minutes)</a:t>
            </a:r>
            <a:endParaRPr lang="en-US" b="1" dirty="0">
              <a:ea typeface="Courier" charset="0"/>
              <a:cs typeface="Courier" charset="0"/>
            </a:endParaRPr>
          </a:p>
          <a:p>
            <a:pPr marL="457200" indent="-457200">
              <a:buFont typeface="Wingdings" charset="2"/>
              <a:buChar char="v"/>
            </a:pPr>
            <a:r>
              <a:rPr lang="en-US" b="1" dirty="0">
                <a:ea typeface="Courier" charset="0"/>
                <a:cs typeface="Courier" charset="0"/>
              </a:rPr>
              <a:t>wrap </a:t>
            </a:r>
            <a:r>
              <a:rPr lang="en-US" b="1" dirty="0" smtClean="0">
                <a:ea typeface="Courier" charset="0"/>
                <a:cs typeface="Courier" charset="0"/>
              </a:rPr>
              <a:t>up (3 minutes)</a:t>
            </a:r>
            <a:endParaRPr lang="en-US" b="1" dirty="0">
              <a:ea typeface="Courier" charset="0"/>
              <a:cs typeface="Courier" charset="0"/>
            </a:endParaRPr>
          </a:p>
          <a:p>
            <a:pPr marL="457200" indent="-457200">
              <a:buFont typeface="Wingdings" charset="2"/>
              <a:buChar char="q"/>
            </a:pPr>
            <a:endParaRPr lang="en-US" b="1" dirty="0" smtClean="0">
              <a:ea typeface="Courier" charset="0"/>
              <a:cs typeface="Courier" charset="0"/>
            </a:endParaRPr>
          </a:p>
        </p:txBody>
      </p:sp>
    </p:spTree>
    <p:extLst>
      <p:ext uri="{BB962C8B-B14F-4D97-AF65-F5344CB8AC3E}">
        <p14:creationId xmlns:p14="http://schemas.microsoft.com/office/powerpoint/2010/main" val="20019753"/>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require</a:t>
            </a:r>
            <a:endParaRPr lang="en-US" dirty="0"/>
          </a:p>
        </p:txBody>
      </p:sp>
      <p:sp>
        <p:nvSpPr>
          <p:cNvPr id="3" name="Subtitle 2"/>
          <p:cNvSpPr>
            <a:spLocks noGrp="1"/>
          </p:cNvSpPr>
          <p:nvPr>
            <p:ph type="subTitle" idx="1"/>
          </p:nvPr>
        </p:nvSpPr>
        <p:spPr/>
        <p:txBody>
          <a:bodyPr/>
          <a:lstStyle/>
          <a:p>
            <a:r>
              <a:rPr lang="en-US" dirty="0"/>
              <a:t>Loads the given </a:t>
            </a:r>
            <a:r>
              <a:rPr lang="en-US" dirty="0" smtClean="0"/>
              <a:t>filename</a:t>
            </a:r>
            <a:r>
              <a:rPr lang="en-US" dirty="0"/>
              <a:t>,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a:latin typeface="Inconsolata"/>
                <a:cs typeface="Inconsolata"/>
              </a:rPr>
              <a:t>/cLKY37</a:t>
            </a:r>
            <a:endParaRPr lang="en-US" sz="3200" dirty="0" smtClean="0">
              <a:latin typeface="Inconsolata"/>
              <a:cs typeface="Inconsolata"/>
            </a:endParaRPr>
          </a:p>
        </p:txBody>
      </p:sp>
    </p:spTree>
    <p:extLst>
      <p:ext uri="{BB962C8B-B14F-4D97-AF65-F5344CB8AC3E}">
        <p14:creationId xmlns:p14="http://schemas.microsoft.com/office/powerpoint/2010/main" val="718600868"/>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p:txBody>
      </p:sp>
      <p:sp>
        <p:nvSpPr>
          <p:cNvPr id="4" name="Text Placeholder 3"/>
          <p:cNvSpPr>
            <a:spLocks noGrp="1"/>
          </p:cNvSpPr>
          <p:nvPr>
            <p:ph type="body" sz="quarter" idx="11"/>
          </p:nvPr>
        </p:nvSpPr>
        <p:spPr/>
        <p:txBody>
          <a:bodyPr/>
          <a:lstStyle/>
          <a:p>
            <a:r>
              <a:rPr lang="en-US" dirty="0" smtClean="0"/>
              <a:t>~/ark/spec/unit/recipes/</a:t>
            </a:r>
            <a:r>
              <a:rPr lang="en-US" dirty="0" err="1" smtClean="0"/>
              <a:t>default_spec.rb</a:t>
            </a:r>
            <a:endParaRPr lang="en-US" dirty="0"/>
          </a:p>
        </p:txBody>
      </p:sp>
      <p:sp>
        <p:nvSpPr>
          <p:cNvPr id="5" name="Rectangle 4"/>
          <p:cNvSpPr/>
          <p:nvPr/>
        </p:nvSpPr>
        <p:spPr bwMode="auto">
          <a:xfrm>
            <a:off x="1121103" y="2108314"/>
            <a:ext cx="14421277" cy="6494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6757748"/>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end</a:t>
            </a:r>
          </a:p>
          <a:p>
            <a:endParaRPr lang="en-US" dirty="0"/>
          </a:p>
          <a:p>
            <a:r>
              <a:rPr lang="en-US" dirty="0"/>
              <a:t># puts $LOAD_PATH</a:t>
            </a:r>
          </a:p>
          <a:p>
            <a:r>
              <a:rPr lang="en-US" dirty="0"/>
              <a:t># ... define test helpers and content in this file</a:t>
            </a:r>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Tree>
    <p:extLst>
      <p:ext uri="{BB962C8B-B14F-4D97-AF65-F5344CB8AC3E}">
        <p14:creationId xmlns:p14="http://schemas.microsoft.com/office/powerpoint/2010/main" val="1577282436"/>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400" b="1" dirty="0"/>
              <a:t>/opt/</a:t>
            </a:r>
            <a:r>
              <a:rPr lang="en-US" sz="2400" b="1" dirty="0" err="1"/>
              <a:t>chefdk</a:t>
            </a:r>
            <a:r>
              <a:rPr lang="en-US" sz="2400" b="1" dirty="0"/>
              <a:t>/embedded/lib/ruby/gems/2.1.0/gems/uuidtools-2.1.5/lib</a:t>
            </a:r>
          </a:p>
          <a:p>
            <a:r>
              <a:rPr lang="en-US" sz="2400" b="1" dirty="0"/>
              <a:t>/Users/</a:t>
            </a:r>
            <a:r>
              <a:rPr lang="en-US" sz="2400" b="1" dirty="0" err="1"/>
              <a:t>franklinwebber</a:t>
            </a:r>
            <a:r>
              <a:rPr lang="en-US" sz="2400" b="1" dirty="0" smtClean="0"/>
              <a:t>/ark</a:t>
            </a:r>
            <a:r>
              <a:rPr lang="en-US" sz="2400" b="1" dirty="0"/>
              <a:t>/spec</a:t>
            </a:r>
          </a:p>
          <a:p>
            <a:r>
              <a:rPr lang="en-US" sz="2400" b="1" dirty="0"/>
              <a:t>/Users/</a:t>
            </a:r>
            <a:r>
              <a:rPr lang="en-US" sz="2400" b="1" dirty="0" err="1"/>
              <a:t>franklinwebber</a:t>
            </a:r>
            <a:r>
              <a:rPr lang="en-US" sz="2400" b="1" dirty="0"/>
              <a:t>/.</a:t>
            </a:r>
            <a:r>
              <a:rPr lang="en-US" sz="2400" b="1" dirty="0" err="1"/>
              <a:t>chefdk</a:t>
            </a:r>
            <a:r>
              <a:rPr lang="en-US" sz="2400" b="1" dirty="0"/>
              <a:t>/gem/ruby/2.1.0/gems/rspec-support-3.4.1/lib</a:t>
            </a:r>
          </a:p>
          <a:p>
            <a:r>
              <a:rPr lang="en-US" sz="2400" b="1" dirty="0"/>
              <a:t>/Users/</a:t>
            </a:r>
            <a:r>
              <a:rPr lang="en-US" sz="2400" b="1" dirty="0" err="1"/>
              <a:t>franklinwebber</a:t>
            </a:r>
            <a:r>
              <a:rPr lang="en-US" sz="2400" b="1" dirty="0"/>
              <a:t>/.</a:t>
            </a:r>
            <a:r>
              <a:rPr lang="en-US" sz="2400" b="1" dirty="0" err="1"/>
              <a:t>chefdk</a:t>
            </a:r>
            <a:r>
              <a:rPr lang="en-US" sz="2400" b="1" dirty="0"/>
              <a:t>/gem/ruby/2.1.0/gems/rspec-core-3.4.4/lib</a:t>
            </a:r>
          </a:p>
          <a:p>
            <a:r>
              <a:rPr lang="en-US" sz="2400" b="1" dirty="0"/>
              <a:t>/opt/</a:t>
            </a:r>
            <a:r>
              <a:rPr lang="en-US" sz="2400" b="1" dirty="0" err="1"/>
              <a:t>chefdk</a:t>
            </a:r>
            <a:r>
              <a:rPr lang="en-US" sz="2400" b="1" dirty="0"/>
              <a:t>/embedded/lib/ruby/gems/2.1.0/gems/net-ssh-3.1.1/lib</a:t>
            </a:r>
          </a:p>
          <a:p>
            <a:r>
              <a:rPr lang="en-US" sz="2400" b="1" dirty="0"/>
              <a:t>/opt/</a:t>
            </a:r>
            <a:r>
              <a:rPr lang="en-US" sz="2400" b="1" dirty="0" err="1"/>
              <a:t>chefdk</a:t>
            </a:r>
            <a:r>
              <a:rPr lang="en-US" sz="2400" b="1" dirty="0"/>
              <a:t>/embedded/lib/ruby/gems/2.1.0/gems/fauxhai-3.5.0/lib</a:t>
            </a:r>
          </a:p>
          <a:p>
            <a:r>
              <a:rPr lang="en-US" sz="2400" b="1" dirty="0"/>
              <a:t>/opt/</a:t>
            </a:r>
            <a:r>
              <a:rPr lang="en-US" sz="2400" b="1" dirty="0" err="1"/>
              <a:t>chefdk</a:t>
            </a:r>
            <a:r>
              <a:rPr lang="en-US" sz="2400" b="1" dirty="0"/>
              <a:t>/embedded/lib/ruby/gems/2.1.0/gems/diff-lcs-1.2.5/lib</a:t>
            </a:r>
          </a:p>
          <a:p>
            <a:r>
              <a:rPr lang="en-US" sz="2400" b="1" dirty="0"/>
              <a:t>/Users/</a:t>
            </a:r>
            <a:r>
              <a:rPr lang="en-US" sz="2400" b="1" dirty="0" err="1"/>
              <a:t>franklinwebber</a:t>
            </a:r>
            <a:r>
              <a:rPr lang="en-US" sz="2400" b="1" dirty="0"/>
              <a:t>/.</a:t>
            </a:r>
            <a:r>
              <a:rPr lang="en-US" sz="2400" b="1" dirty="0" err="1"/>
              <a:t>chefdk</a:t>
            </a:r>
            <a:r>
              <a:rPr lang="en-US" sz="2400" b="1" dirty="0"/>
              <a:t>/gem/ruby/2.1.0/gems/rspec-expectations-3.4.0/lib</a:t>
            </a:r>
          </a:p>
          <a:p>
            <a:r>
              <a:rPr lang="en-US" sz="2400" b="1" dirty="0"/>
              <a:t>/Users/</a:t>
            </a:r>
            <a:r>
              <a:rPr lang="en-US" sz="2400" b="1" dirty="0" err="1"/>
              <a:t>franklinwebber</a:t>
            </a:r>
            <a:r>
              <a:rPr lang="en-US" sz="2400" b="1" dirty="0"/>
              <a:t>/.</a:t>
            </a:r>
            <a:r>
              <a:rPr lang="en-US" sz="2400" b="1" dirty="0" err="1"/>
              <a:t>chefdk</a:t>
            </a:r>
            <a:r>
              <a:rPr lang="en-US" sz="2400" b="1" dirty="0"/>
              <a:t>/gem/ruby/2.1.0/gems/rspec-mocks-3.4.1/lib</a:t>
            </a:r>
          </a:p>
          <a:p>
            <a:r>
              <a:rPr lang="en-US" sz="2400" b="1" dirty="0"/>
              <a:t>/Users/</a:t>
            </a:r>
            <a:r>
              <a:rPr lang="en-US" sz="2400" b="1" dirty="0" err="1"/>
              <a:t>franklinwebber</a:t>
            </a:r>
            <a:r>
              <a:rPr lang="en-US" sz="2400" b="1" dirty="0"/>
              <a:t>/.</a:t>
            </a:r>
            <a:r>
              <a:rPr lang="en-US" sz="2400" b="1" dirty="0" err="1"/>
              <a:t>chefdk</a:t>
            </a:r>
            <a:r>
              <a:rPr lang="en-US" sz="2400" b="1" dirty="0"/>
              <a:t>/gem/ruby/2.1.0/gems/rspec-3.4.0/</a:t>
            </a:r>
            <a:r>
              <a:rPr lang="en-US" sz="2400" b="1" dirty="0" smtClean="0"/>
              <a:t>lib</a:t>
            </a:r>
            <a:endParaRPr lang="en-US" sz="2400" b="1" dirty="0"/>
          </a:p>
        </p:txBody>
      </p:sp>
      <p:sp>
        <p:nvSpPr>
          <p:cNvPr id="9" name="Text Placeholder 8"/>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10" name="Content Placeholder 9"/>
          <p:cNvSpPr>
            <a:spLocks noGrp="1"/>
          </p:cNvSpPr>
          <p:nvPr>
            <p:ph sz="quarter" idx="12"/>
          </p:nvPr>
        </p:nvSpPr>
        <p:spPr>
          <a:xfrm>
            <a:off x="1127883" y="2768896"/>
            <a:ext cx="14420850" cy="557213"/>
          </a:xfrm>
        </p:spPr>
        <p:txBody>
          <a:bodyPr/>
          <a:lstStyle/>
          <a:p>
            <a:endParaRPr lang="en-US" dirty="0"/>
          </a:p>
        </p:txBody>
      </p:sp>
      <p:sp>
        <p:nvSpPr>
          <p:cNvPr id="7" name="Title 6"/>
          <p:cNvSpPr>
            <a:spLocks noGrp="1"/>
          </p:cNvSpPr>
          <p:nvPr>
            <p:ph type="title"/>
          </p:nvPr>
        </p:nvSpPr>
        <p:spPr/>
        <p:txBody>
          <a:bodyPr/>
          <a:lstStyle/>
          <a:p>
            <a:r>
              <a:rPr lang="en-US" dirty="0" smtClean="0"/>
              <a:t>Viewing the $LOAD_PATH</a:t>
            </a:r>
            <a:endParaRPr lang="en-US" dirty="0"/>
          </a:p>
        </p:txBody>
      </p:sp>
    </p:spTree>
    <p:extLst>
      <p:ext uri="{BB962C8B-B14F-4D97-AF65-F5344CB8AC3E}">
        <p14:creationId xmlns:p14="http://schemas.microsoft.com/office/powerpoint/2010/main" val="847763284"/>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require</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1854287222"/>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1800693316"/>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273299" cy="827654"/>
          </a:xfrm>
          <a:effectLst/>
        </p:spPr>
        <p:txBody>
          <a:bodyPr>
            <a:normAutofit/>
          </a:bodyPr>
          <a:lstStyle/>
          <a:p>
            <a:r>
              <a:rPr lang="en-US" dirty="0" err="1" smtClean="0">
                <a:latin typeface="Courier New"/>
                <a:cs typeface="Courier New"/>
              </a:rPr>
              <a:t>alias_example_group_to</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231817219"/>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a:latin typeface="Inconsolata"/>
                <a:cs typeface="Inconsolata"/>
              </a:rPr>
              <a:t>/</a:t>
            </a:r>
            <a:r>
              <a:rPr lang="en-US" sz="3200" dirty="0" err="1">
                <a:latin typeface="Inconsolata"/>
                <a:cs typeface="Inconsolata"/>
              </a:rPr>
              <a:t>DfUChL</a:t>
            </a:r>
            <a:endParaRPr lang="en-US" sz="3200" dirty="0" smtClean="0">
              <a:latin typeface="Inconsolata"/>
              <a:cs typeface="Inconsolata"/>
            </a:endParaRPr>
          </a:p>
        </p:txBody>
      </p:sp>
    </p:spTree>
    <p:extLst>
      <p:ext uri="{BB962C8B-B14F-4D97-AF65-F5344CB8AC3E}">
        <p14:creationId xmlns:p14="http://schemas.microsoft.com/office/powerpoint/2010/main" val="824475267"/>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784813" cy="827654"/>
          </a:xfrm>
          <a:effectLst/>
        </p:spPr>
        <p:txBody>
          <a:bodyPr>
            <a:normAutofit/>
          </a:bodyPr>
          <a:lstStyle/>
          <a:p>
            <a:r>
              <a:rPr lang="en-US" dirty="0" err="1">
                <a:latin typeface="Courier New"/>
                <a:cs typeface="Courier New"/>
              </a:rPr>
              <a:t>alias_example_group_to</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391322025"/>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2580560" y="1856198"/>
            <a:ext cx="11094881" cy="5345953"/>
          </a:xfrm>
        </p:spPr>
        <p:txBody>
          <a:bodyPr anchor="ctr"/>
          <a:lstStyle/>
          <a:p>
            <a:pPr algn="ctr"/>
            <a:r>
              <a:rPr lang="en-US" sz="7200" i="1" dirty="0" smtClean="0">
                <a:latin typeface="Apple Chancery" charset="0"/>
                <a:ea typeface="Apple Chancery" charset="0"/>
                <a:cs typeface="Apple Chancery" charset="0"/>
              </a:rPr>
              <a:t>Elegance comes when the context is assumed.</a:t>
            </a:r>
          </a:p>
        </p:txBody>
      </p:sp>
      <p:sp>
        <p:nvSpPr>
          <p:cNvPr id="5" name="Oval 4"/>
          <p:cNvSpPr/>
          <p:nvPr/>
        </p:nvSpPr>
        <p:spPr bwMode="auto">
          <a:xfrm>
            <a:off x="77131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789332"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789332"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755466"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0156073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b="1" dirty="0"/>
              <a:t>Cloning into '</a:t>
            </a:r>
            <a:r>
              <a:rPr lang="en-US" b="1" dirty="0" err="1"/>
              <a:t>elegant_tests</a:t>
            </a:r>
            <a:r>
              <a:rPr lang="en-US" b="1" dirty="0"/>
              <a:t>-repo</a:t>
            </a:r>
            <a:r>
              <a:rPr lang="en-US" b="1" dirty="0" smtClean="0"/>
              <a:t>'...</a:t>
            </a:r>
          </a:p>
          <a:p>
            <a:r>
              <a:rPr lang="en-US" b="1" dirty="0" smtClean="0"/>
              <a:t>remote</a:t>
            </a:r>
            <a:r>
              <a:rPr lang="en-US" b="1" dirty="0"/>
              <a:t>: Counting objects: 67, done</a:t>
            </a:r>
            <a:r>
              <a:rPr lang="en-US" b="1" dirty="0" smtClean="0"/>
              <a:t>.</a:t>
            </a:r>
          </a:p>
          <a:p>
            <a:r>
              <a:rPr lang="en-US" b="1" dirty="0" smtClean="0"/>
              <a:t>remote</a:t>
            </a:r>
            <a:r>
              <a:rPr lang="en-US" b="1" dirty="0"/>
              <a:t>: Compressing objects: 100% (41/41), done</a:t>
            </a:r>
            <a:r>
              <a:rPr lang="en-US" b="1" dirty="0" smtClean="0"/>
              <a:t>.</a:t>
            </a:r>
          </a:p>
          <a:p>
            <a:r>
              <a:rPr lang="en-US" b="1" dirty="0" smtClean="0"/>
              <a:t>remote</a:t>
            </a:r>
            <a:r>
              <a:rPr lang="en-US" b="1" dirty="0"/>
              <a:t>: Total 67 (delta 12), reused 67 (delta 12), pack-reused </a:t>
            </a:r>
            <a:r>
              <a:rPr lang="en-US" b="1" dirty="0" smtClean="0"/>
              <a:t>0</a:t>
            </a:r>
          </a:p>
          <a:p>
            <a:r>
              <a:rPr lang="en-US" b="1" dirty="0" smtClean="0"/>
              <a:t>Unpacking </a:t>
            </a:r>
            <a:r>
              <a:rPr lang="en-US" b="1" dirty="0"/>
              <a:t>objects: 100% (67/67), done.</a:t>
            </a:r>
          </a:p>
        </p:txBody>
      </p:sp>
      <p:sp>
        <p:nvSpPr>
          <p:cNvPr id="8" name="Text Placeholder 7"/>
          <p:cNvSpPr>
            <a:spLocks noGrp="1"/>
          </p:cNvSpPr>
          <p:nvPr>
            <p:ph type="body" sz="quarter" idx="11"/>
          </p:nvPr>
        </p:nvSpPr>
        <p:spPr/>
        <p:txBody>
          <a:bodyPr/>
          <a:lstStyle/>
          <a:p>
            <a:r>
              <a:rPr lang="en-US" dirty="0">
                <a:gradFill>
                  <a:gsLst>
                    <a:gs pos="0">
                      <a:srgbClr val="FFFFFF"/>
                    </a:gs>
                    <a:gs pos="100000">
                      <a:srgbClr val="FFFFFF"/>
                    </a:gs>
                  </a:gsLst>
                  <a:lin ang="5400000" scaled="0"/>
                </a:gradFill>
              </a:rPr>
              <a:t>&gt; git clone https://</a:t>
            </a:r>
            <a:r>
              <a:rPr lang="en-US" dirty="0" err="1" smtClean="0">
                <a:gradFill>
                  <a:gsLst>
                    <a:gs pos="0">
                      <a:srgbClr val="FFFFFF"/>
                    </a:gs>
                    <a:gs pos="100000">
                      <a:srgbClr val="FFFFFF"/>
                    </a:gs>
                  </a:gsLst>
                  <a:lin ang="5400000" scaled="0"/>
                </a:gradFill>
              </a:rPr>
              <a:t>github.com</a:t>
            </a:r>
            <a:r>
              <a:rPr lang="en-US" dirty="0" smtClean="0">
                <a:gradFill>
                  <a:gsLst>
                    <a:gs pos="0">
                      <a:srgbClr val="FFFFFF"/>
                    </a:gs>
                    <a:gs pos="100000">
                      <a:srgbClr val="FFFFFF"/>
                    </a:gs>
                  </a:gsLst>
                  <a:lin ang="5400000" scaled="0"/>
                </a:gradFill>
              </a:rPr>
              <a:t>/chef-training/</a:t>
            </a:r>
            <a:r>
              <a:rPr lang="en-US" dirty="0" err="1" smtClean="0">
                <a:gradFill>
                  <a:gsLst>
                    <a:gs pos="0">
                      <a:srgbClr val="FFFFFF"/>
                    </a:gs>
                    <a:gs pos="100000">
                      <a:srgbClr val="FFFFFF"/>
                    </a:gs>
                  </a:gsLst>
                  <a:lin ang="5400000" scaled="0"/>
                </a:gradFill>
              </a:rPr>
              <a:t>elegant_tests-repo.git</a:t>
            </a:r>
            <a:endParaRPr lang="en-US"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Example Code Repository</a:t>
            </a:r>
            <a:endParaRPr lang="en-US" dirty="0"/>
          </a:p>
        </p:txBody>
      </p:sp>
      <p:sp>
        <p:nvSpPr>
          <p:cNvPr id="4" name="Subtitle 2"/>
          <p:cNvSpPr txBox="1">
            <a:spLocks/>
          </p:cNvSpPr>
          <p:nvPr/>
        </p:nvSpPr>
        <p:spPr>
          <a:xfrm>
            <a:off x="1775680" y="3943274"/>
            <a:ext cx="12772956" cy="2674985"/>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dirty="0" smtClean="0"/>
          </a:p>
        </p:txBody>
      </p:sp>
    </p:spTree>
    <p:extLst>
      <p:ext uri="{BB962C8B-B14F-4D97-AF65-F5344CB8AC3E}">
        <p14:creationId xmlns:p14="http://schemas.microsoft.com/office/powerpoint/2010/main" val="206149823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://goo.gl/</a:t>
            </a:r>
            <a:r>
              <a:rPr lang="en-US" sz="4000" b="1" dirty="0" smtClean="0">
                <a:latin typeface="Inconsolata"/>
                <a:cs typeface="Inconsolata"/>
                <a:hlinkClick r:id="rId2"/>
              </a:rPr>
              <a:t>9mRNlD</a:t>
            </a:r>
            <a:endParaRPr lang="en-US" sz="4000" b="1" dirty="0" smtClean="0">
              <a:latin typeface="Inconsolata"/>
              <a:cs typeface="Inconsolata"/>
            </a:endParaRPr>
          </a:p>
        </p:txBody>
      </p:sp>
      <p:cxnSp>
        <p:nvCxnSpPr>
          <p:cNvPr id="11" name="Straight Arrow Connector 10"/>
          <p:cNvCxnSpPr/>
          <p:nvPr/>
        </p:nvCxnSpPr>
        <p:spPr>
          <a:xfrm flipV="1">
            <a:off x="10133263" y="5347368"/>
            <a:ext cx="0" cy="66842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a:xfrm>
            <a:off x="9040657" y="6159273"/>
            <a:ext cx="2185214" cy="461665"/>
          </a:xfrm>
          <a:prstGeom prst="rect">
            <a:avLst/>
          </a:prstGeom>
        </p:spPr>
        <p:txBody>
          <a:bodyPr wrap="none">
            <a:spAutoFit/>
          </a:bodyPr>
          <a:lstStyle/>
          <a:p>
            <a:pPr algn="ctr"/>
            <a:r>
              <a:rPr lang="en-US" b="1" dirty="0">
                <a:latin typeface="Inconsolata"/>
                <a:cs typeface="Inconsolata"/>
              </a:rPr>
              <a:t>(lowercase L)</a:t>
            </a:r>
          </a:p>
        </p:txBody>
      </p:sp>
    </p:spTree>
    <p:extLst>
      <p:ext uri="{BB962C8B-B14F-4D97-AF65-F5344CB8AC3E}">
        <p14:creationId xmlns:p14="http://schemas.microsoft.com/office/powerpoint/2010/main" val="1639326838"/>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090055" cy="827654"/>
          </a:xfrm>
          <a:effectLst/>
        </p:spPr>
        <p:txBody>
          <a:bodyPr>
            <a:normAutofit/>
          </a:bodyPr>
          <a:lstStyle/>
          <a:p>
            <a:r>
              <a:rPr lang="en-US" dirty="0" err="1">
                <a:latin typeface="Courier New"/>
                <a:cs typeface="Courier New"/>
              </a:rPr>
              <a:t>alias_example_group_to</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098458903"/>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a:latin typeface="Inconsolata"/>
                <a:cs typeface="Inconsolata"/>
              </a:rPr>
              <a:t>/</a:t>
            </a:r>
            <a:r>
              <a:rPr lang="en-US" sz="3200" dirty="0" err="1">
                <a:latin typeface="Inconsolata"/>
                <a:cs typeface="Inconsolata"/>
              </a:rPr>
              <a:t>DfUChL</a:t>
            </a:r>
            <a:endParaRPr lang="en-US" sz="3200" dirty="0" smtClean="0">
              <a:latin typeface="Inconsolata"/>
              <a:cs typeface="Inconsolata"/>
            </a:endParaRPr>
          </a:p>
        </p:txBody>
      </p:sp>
    </p:spTree>
    <p:extLst>
      <p:ext uri="{BB962C8B-B14F-4D97-AF65-F5344CB8AC3E}">
        <p14:creationId xmlns:p14="http://schemas.microsoft.com/office/powerpoint/2010/main" val="1309868473"/>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a Spec with </a:t>
            </a:r>
            <a:r>
              <a:rPr lang="en-US" dirty="0" err="1" smtClean="0"/>
              <a:t>include_context</a:t>
            </a:r>
            <a:endParaRPr lang="en-US" dirty="0"/>
          </a:p>
        </p:txBody>
      </p:sp>
      <p:sp>
        <p:nvSpPr>
          <p:cNvPr id="5" name="Content Placeholder 4"/>
          <p:cNvSpPr>
            <a:spLocks noGrp="1"/>
          </p:cNvSpPr>
          <p:nvPr>
            <p:ph sz="quarter" idx="10"/>
          </p:nvPr>
        </p:nvSpPr>
        <p:spPr/>
        <p:txBody>
          <a:bodyPr>
            <a:normAutofit/>
          </a:bodyPr>
          <a:lstStyle/>
          <a:p>
            <a:endParaRPr lang="en-US" sz="2400" dirty="0" smtClean="0"/>
          </a:p>
          <a:p>
            <a:r>
              <a:rPr lang="en-US" sz="2400" dirty="0" smtClean="0"/>
              <a:t>describe </a:t>
            </a:r>
            <a:r>
              <a:rPr lang="en-US" sz="2400" dirty="0"/>
              <a:t>'ark::default' do</a:t>
            </a:r>
          </a:p>
          <a:p>
            <a:r>
              <a:rPr lang="en-US" sz="2400" dirty="0"/>
              <a:t>  context 'when no attributes are specified, on an </a:t>
            </a:r>
            <a:r>
              <a:rPr lang="en-US" sz="2400" dirty="0" smtClean="0"/>
              <a:t>.</a:t>
            </a:r>
            <a:r>
              <a:rPr lang="en-US" sz="2400" dirty="0"/>
              <a:t>..platform' do</a:t>
            </a:r>
          </a:p>
          <a:p>
            <a:r>
              <a:rPr lang="en-US" sz="2400" dirty="0"/>
              <a:t>    </a:t>
            </a:r>
            <a:r>
              <a:rPr lang="en-US" sz="2400" dirty="0" err="1"/>
              <a:t>include_context</a:t>
            </a:r>
            <a:r>
              <a:rPr lang="en-US" sz="2400" dirty="0"/>
              <a:t> 'converged recipe</a:t>
            </a:r>
            <a:r>
              <a:rPr lang="en-US" sz="2400" dirty="0" smtClean="0"/>
              <a:t>'</a:t>
            </a:r>
          </a:p>
          <a:p>
            <a:endParaRPr lang="en-US" sz="2400" dirty="0"/>
          </a:p>
          <a:p>
            <a:r>
              <a:rPr lang="en-US" sz="2400" dirty="0"/>
              <a:t> </a:t>
            </a:r>
            <a:r>
              <a:rPr lang="en-US" sz="2400" dirty="0" smtClean="0"/>
              <a:t>   # ... examples ...</a:t>
            </a:r>
          </a:p>
          <a:p>
            <a:endParaRPr lang="en-US" sz="2400" dirty="0"/>
          </a:p>
          <a:p>
            <a:r>
              <a:rPr lang="en-US" sz="2400" dirty="0" smtClean="0"/>
              <a:t>  end</a:t>
            </a:r>
          </a:p>
          <a:p>
            <a:endParaRPr lang="en-US" sz="2400" dirty="0"/>
          </a:p>
          <a:p>
            <a:r>
              <a:rPr lang="en-US" sz="2400" dirty="0" smtClean="0"/>
              <a:t>  # ... other contexts ...</a:t>
            </a:r>
          </a:p>
          <a:p>
            <a:r>
              <a:rPr lang="en-US" sz="2400" dirty="0" smtClean="0"/>
              <a:t>end</a:t>
            </a:r>
          </a:p>
        </p:txBody>
      </p:sp>
      <p:sp>
        <p:nvSpPr>
          <p:cNvPr id="8" name="Text Placeholder 7"/>
          <p:cNvSpPr>
            <a:spLocks noGrp="1"/>
          </p:cNvSpPr>
          <p:nvPr>
            <p:ph type="body" sz="quarter" idx="11"/>
          </p:nvPr>
        </p:nvSpPr>
        <p:spPr/>
        <p:txBody>
          <a:bodyPr/>
          <a:lstStyle/>
          <a:p>
            <a:r>
              <a:rPr lang="en-US" dirty="0" smtClean="0"/>
              <a:t>~/ark/spec/unit/recipes/</a:t>
            </a:r>
            <a:r>
              <a:rPr lang="en-US" dirty="0" err="1" smtClean="0"/>
              <a:t>default_spec.rb</a:t>
            </a:r>
            <a:endParaRPr lang="en-US" dirty="0"/>
          </a:p>
        </p:txBody>
      </p:sp>
    </p:spTree>
    <p:extLst>
      <p:ext uri="{BB962C8B-B14F-4D97-AF65-F5344CB8AC3E}">
        <p14:creationId xmlns:p14="http://schemas.microsoft.com/office/powerpoint/2010/main" val="1104560314"/>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Refactoring the Spec to auto include the context</a:t>
            </a:r>
            <a:endParaRPr lang="en-US" sz="4800" dirty="0"/>
          </a:p>
        </p:txBody>
      </p:sp>
      <p:sp>
        <p:nvSpPr>
          <p:cNvPr id="5" name="Content Placeholder 4"/>
          <p:cNvSpPr>
            <a:spLocks noGrp="1"/>
          </p:cNvSpPr>
          <p:nvPr>
            <p:ph sz="quarter" idx="10"/>
          </p:nvPr>
        </p:nvSpPr>
        <p:spPr/>
        <p:txBody>
          <a:bodyPr>
            <a:normAutofit/>
          </a:bodyPr>
          <a:lstStyle/>
          <a:p>
            <a:endParaRPr lang="en-US" sz="2400" dirty="0" smtClean="0"/>
          </a:p>
          <a:p>
            <a:r>
              <a:rPr lang="en-US" sz="2400" dirty="0" err="1" smtClean="0"/>
              <a:t>describe_recipe</a:t>
            </a:r>
            <a:r>
              <a:rPr lang="en-US" sz="2400" dirty="0" smtClean="0"/>
              <a:t> </a:t>
            </a:r>
            <a:r>
              <a:rPr lang="en-US" sz="2400" dirty="0"/>
              <a:t>'ark::default' do</a:t>
            </a:r>
          </a:p>
          <a:p>
            <a:r>
              <a:rPr lang="en-US" sz="2400" dirty="0"/>
              <a:t>  context 'when no attributes are specified, on an uns...platform' do</a:t>
            </a:r>
          </a:p>
          <a:p>
            <a:r>
              <a:rPr lang="en-US" sz="2400" dirty="0"/>
              <a:t>    </a:t>
            </a:r>
            <a:r>
              <a:rPr lang="en-US" sz="2400" dirty="0" err="1"/>
              <a:t>include_context</a:t>
            </a:r>
            <a:r>
              <a:rPr lang="en-US" sz="2400" dirty="0"/>
              <a:t> 'converged recipe</a:t>
            </a:r>
            <a:r>
              <a:rPr lang="en-US" sz="2400" dirty="0" smtClean="0"/>
              <a:t>'</a:t>
            </a:r>
          </a:p>
          <a:p>
            <a:endParaRPr lang="en-US" sz="2400" dirty="0"/>
          </a:p>
          <a:p>
            <a:r>
              <a:rPr lang="en-US" sz="2400" dirty="0"/>
              <a:t> </a:t>
            </a:r>
            <a:r>
              <a:rPr lang="en-US" sz="2400" dirty="0" smtClean="0"/>
              <a:t>   # ... examples ...</a:t>
            </a:r>
          </a:p>
          <a:p>
            <a:endParaRPr lang="en-US" sz="2400" dirty="0"/>
          </a:p>
          <a:p>
            <a:r>
              <a:rPr lang="en-US" sz="2400" dirty="0" smtClean="0"/>
              <a:t>  end</a:t>
            </a:r>
          </a:p>
          <a:p>
            <a:endParaRPr lang="en-US" sz="2400" dirty="0"/>
          </a:p>
          <a:p>
            <a:r>
              <a:rPr lang="en-US" sz="2400" dirty="0" smtClean="0"/>
              <a:t>  # ... other contexts</a:t>
            </a:r>
          </a:p>
          <a:p>
            <a:r>
              <a:rPr lang="en-US" sz="2400" dirty="0" smtClean="0"/>
              <a:t>end</a:t>
            </a:r>
          </a:p>
        </p:txBody>
      </p:sp>
      <p:sp>
        <p:nvSpPr>
          <p:cNvPr id="4" name="Text Placeholder 3"/>
          <p:cNvSpPr>
            <a:spLocks noGrp="1"/>
          </p:cNvSpPr>
          <p:nvPr>
            <p:ph type="body" sz="quarter" idx="11"/>
          </p:nvPr>
        </p:nvSpPr>
        <p:spPr/>
        <p:txBody>
          <a:bodyPr/>
          <a:lstStyle/>
          <a:p>
            <a:r>
              <a:rPr lang="en-US" dirty="0"/>
              <a:t>~/</a:t>
            </a:r>
            <a:r>
              <a:rPr lang="en-US" dirty="0" smtClean="0"/>
              <a:t>ark/spec/unit/recipes/</a:t>
            </a:r>
            <a:r>
              <a:rPr lang="en-US" dirty="0" err="1" smtClean="0"/>
              <a:t>default_spec.rb</a:t>
            </a:r>
            <a:endParaRPr lang="en-US" dirty="0"/>
          </a:p>
        </p:txBody>
      </p:sp>
      <p:sp>
        <p:nvSpPr>
          <p:cNvPr id="7" name="Text Placeholder 6"/>
          <p:cNvSpPr>
            <a:spLocks noGrp="1"/>
          </p:cNvSpPr>
          <p:nvPr>
            <p:ph type="body" sz="quarter" idx="12"/>
          </p:nvPr>
        </p:nvSpPr>
        <p:spPr>
          <a:xfrm>
            <a:off x="1130231" y="3457408"/>
            <a:ext cx="14404273" cy="622806"/>
          </a:xfrm>
        </p:spPr>
        <p:txBody>
          <a:bodyPr/>
          <a:lstStyle/>
          <a:p>
            <a:endParaRPr lang="en-US" dirty="0"/>
          </a:p>
        </p:txBody>
      </p:sp>
      <p:sp>
        <p:nvSpPr>
          <p:cNvPr id="8" name="Text Placeholder 7"/>
          <p:cNvSpPr>
            <a:spLocks noGrp="1"/>
          </p:cNvSpPr>
          <p:nvPr>
            <p:ph type="body" sz="quarter" idx="13"/>
          </p:nvPr>
        </p:nvSpPr>
        <p:spPr>
          <a:xfrm>
            <a:off x="1139359" y="2472311"/>
            <a:ext cx="14404273" cy="626533"/>
          </a:xfrm>
        </p:spPr>
        <p:txBody>
          <a:bodyPr/>
          <a:lstStyle/>
          <a:p>
            <a:endParaRPr lang="en-US"/>
          </a:p>
        </p:txBody>
      </p:sp>
    </p:spTree>
    <p:extLst>
      <p:ext uri="{BB962C8B-B14F-4D97-AF65-F5344CB8AC3E}">
        <p14:creationId xmlns:p14="http://schemas.microsoft.com/office/powerpoint/2010/main" val="1496552730"/>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4400" dirty="0" smtClean="0"/>
              <a:t>Defining the alias and tying it to the </a:t>
            </a:r>
            <a:r>
              <a:rPr lang="en-US" sz="4400" dirty="0" err="1" smtClean="0"/>
              <a:t>shared_context</a:t>
            </a:r>
            <a:endParaRPr lang="en-US" sz="4400" dirty="0"/>
          </a:p>
        </p:txBody>
      </p:sp>
      <p:sp>
        <p:nvSpPr>
          <p:cNvPr id="7" name="Content Placeholder 6"/>
          <p:cNvSpPr>
            <a:spLocks noGrp="1"/>
          </p:cNvSpPr>
          <p:nvPr>
            <p:ph sz="quarter" idx="10"/>
          </p:nvPr>
        </p:nvSpPr>
        <p:spPr/>
        <p:txBody>
          <a:bodyPr>
            <a:normAutofit/>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a:t>
            </a:r>
            <a:r>
              <a:rPr lang="en-US" dirty="0" smtClean="0"/>
              <a:t>true</a:t>
            </a:r>
          </a:p>
          <a:p>
            <a:r>
              <a:rPr lang="en-US" dirty="0"/>
              <a:t> </a:t>
            </a:r>
            <a:r>
              <a:rPr lang="en-US" dirty="0" smtClean="0"/>
              <a:t> </a:t>
            </a:r>
            <a:r>
              <a:rPr lang="en-US" dirty="0" err="1" smtClean="0"/>
              <a:t>config.alias_example_group_to</a:t>
            </a:r>
            <a:r>
              <a:rPr lang="en-US" dirty="0" smtClean="0"/>
              <a:t> :</a:t>
            </a:r>
            <a:r>
              <a:rPr lang="en-US" dirty="0" err="1" smtClean="0"/>
              <a:t>describe_recipe</a:t>
            </a:r>
            <a:r>
              <a:rPr lang="en-US" dirty="0" smtClean="0"/>
              <a:t>, :type =&gt; :recipe</a:t>
            </a:r>
            <a:endParaRPr lang="en-US" dirty="0"/>
          </a:p>
          <a:p>
            <a:r>
              <a:rPr lang="en-US" dirty="0"/>
              <a:t>end</a:t>
            </a:r>
          </a:p>
          <a:p>
            <a:endParaRPr lang="en-US" dirty="0" smtClean="0"/>
          </a:p>
          <a:p>
            <a:r>
              <a:rPr lang="en-US" dirty="0" err="1"/>
              <a:t>shared_context</a:t>
            </a:r>
            <a:r>
              <a:rPr lang="en-US" dirty="0"/>
              <a:t> 'converged recipe</a:t>
            </a:r>
            <a:r>
              <a:rPr lang="en-US" dirty="0" smtClean="0"/>
              <a:t>', :type =&gt; :recipe </a:t>
            </a:r>
            <a:r>
              <a:rPr lang="en-US" dirty="0"/>
              <a:t>do</a:t>
            </a:r>
          </a:p>
          <a:p>
            <a:endParaRPr lang="en-US" dirty="0" smtClean="0"/>
          </a:p>
          <a:p>
            <a:endParaRPr lang="en-US" dirty="0"/>
          </a:p>
        </p:txBody>
      </p:sp>
      <p:sp>
        <p:nvSpPr>
          <p:cNvPr id="8" name="Text Placeholder 7"/>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10" name="Text Placeholder 9"/>
          <p:cNvSpPr>
            <a:spLocks noGrp="1"/>
          </p:cNvSpPr>
          <p:nvPr>
            <p:ph type="body" sz="quarter" idx="13"/>
          </p:nvPr>
        </p:nvSpPr>
        <p:spPr>
          <a:xfrm>
            <a:off x="1135042" y="5791458"/>
            <a:ext cx="14404273" cy="626533"/>
          </a:xfrm>
        </p:spPr>
        <p:txBody>
          <a:bodyPr/>
          <a:lstStyle/>
          <a:p>
            <a:endParaRPr lang="en-US" dirty="0"/>
          </a:p>
        </p:txBody>
      </p:sp>
      <p:sp>
        <p:nvSpPr>
          <p:cNvPr id="11" name="Text Placeholder 9"/>
          <p:cNvSpPr>
            <a:spLocks noGrp="1"/>
          </p:cNvSpPr>
          <p:nvPr>
            <p:ph type="body" sz="quarter" idx="13"/>
          </p:nvPr>
        </p:nvSpPr>
        <p:spPr>
          <a:xfrm>
            <a:off x="1106014" y="7419477"/>
            <a:ext cx="14404273" cy="626533"/>
          </a:xfrm>
        </p:spPr>
        <p:txBody>
          <a:bodyPr/>
          <a:lstStyle/>
          <a:p>
            <a:endParaRPr lang="en-US" dirty="0"/>
          </a:p>
        </p:txBody>
      </p:sp>
    </p:spTree>
    <p:extLst>
      <p:ext uri="{BB962C8B-B14F-4D97-AF65-F5344CB8AC3E}">
        <p14:creationId xmlns:p14="http://schemas.microsoft.com/office/powerpoint/2010/main" val="1233259446"/>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600" y="855673"/>
            <a:ext cx="12019502" cy="827654"/>
          </a:xfrm>
          <a:effectLst/>
        </p:spPr>
        <p:txBody>
          <a:bodyPr>
            <a:normAutofit/>
          </a:bodyPr>
          <a:lstStyle/>
          <a:p>
            <a:r>
              <a:rPr lang="en-US" dirty="0" err="1">
                <a:latin typeface="Courier New"/>
                <a:cs typeface="Courier New"/>
              </a:rPr>
              <a:t>alias_example_group_to</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2026831725"/>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require</a:t>
            </a:r>
          </a:p>
          <a:p>
            <a:pPr marL="457200" indent="-457200">
              <a:buFont typeface="Wingdings" charset="2"/>
              <a:buChar char="ü"/>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445118268"/>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600" y="855673"/>
            <a:ext cx="9514848" cy="827654"/>
          </a:xfrm>
          <a:effectLst/>
        </p:spPr>
        <p:txBody>
          <a:bodyPr>
            <a:normAutofit/>
          </a:bodyPr>
          <a:lstStyle/>
          <a:p>
            <a:r>
              <a:rPr lang="en-US" dirty="0">
                <a:latin typeface="Courier New"/>
                <a:cs typeface="Courier New"/>
              </a:rPr>
              <a:t>c</a:t>
            </a:r>
            <a:r>
              <a:rPr lang="en-US" dirty="0" smtClean="0">
                <a:latin typeface="Courier New"/>
                <a:cs typeface="Courier New"/>
              </a:rPr>
              <a:t>reating a Ruby gem</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p:txBody>
      </p:sp>
    </p:spTree>
    <p:extLst>
      <p:ext uri="{BB962C8B-B14F-4D97-AF65-F5344CB8AC3E}">
        <p14:creationId xmlns:p14="http://schemas.microsoft.com/office/powerpoint/2010/main" val="805965801"/>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RubyGems</a:t>
            </a:r>
            <a:endParaRPr lang="en-US" dirty="0"/>
          </a:p>
        </p:txBody>
      </p:sp>
      <p:sp>
        <p:nvSpPr>
          <p:cNvPr id="3" name="Subtitle 2"/>
          <p:cNvSpPr>
            <a:spLocks noGrp="1"/>
          </p:cNvSpPr>
          <p:nvPr>
            <p:ph type="subTitle" idx="1"/>
          </p:nvPr>
        </p:nvSpPr>
        <p:spPr/>
        <p:txBody>
          <a:bodyPr/>
          <a:lstStyle/>
          <a:p>
            <a:r>
              <a:rPr lang="en-US" dirty="0" err="1" smtClean="0"/>
              <a:t>RubyGems</a:t>
            </a:r>
            <a:r>
              <a:rPr lang="en-US" dirty="0" smtClean="0"/>
              <a:t> is a </a:t>
            </a:r>
            <a:r>
              <a:rPr lang="en-US" dirty="0"/>
              <a:t>package manager for the Ruby programming language that provides a standard format for distributing Ruby programs and libraries (in a self-contained format called a "gem"), a tool designed to easily manage the installation of gems, and a server </a:t>
            </a:r>
            <a:r>
              <a:rPr lang="en-US" dirty="0" smtClean="0"/>
              <a:t>for </a:t>
            </a:r>
            <a:r>
              <a:rPr lang="en-US" dirty="0"/>
              <a:t>distributing them</a:t>
            </a:r>
            <a:r>
              <a:rPr lang="en-US" dirty="0" smtClean="0"/>
              <a:t>.</a:t>
            </a:r>
          </a:p>
          <a:p>
            <a:endParaRPr lang="en-US" dirty="0"/>
          </a:p>
          <a:p>
            <a:endParaRPr lang="en-US" dirty="0" smtClean="0"/>
          </a:p>
          <a:p>
            <a:pPr algn="ctr"/>
            <a:r>
              <a:rPr lang="en-US" dirty="0">
                <a:latin typeface="Inconsolata Medium" charset="0"/>
                <a:ea typeface="Inconsolata Medium" charset="0"/>
                <a:cs typeface="Inconsolata Medium" charset="0"/>
                <a:hlinkClick r:id="rId2"/>
              </a:rPr>
              <a:t>http://</a:t>
            </a:r>
            <a:r>
              <a:rPr lang="en-US" dirty="0" err="1">
                <a:latin typeface="Inconsolata Medium" charset="0"/>
                <a:ea typeface="Inconsolata Medium" charset="0"/>
                <a:cs typeface="Inconsolata Medium" charset="0"/>
                <a:hlinkClick r:id="rId2"/>
              </a:rPr>
              <a:t>guides.rubygems.org</a:t>
            </a:r>
            <a:r>
              <a:rPr lang="en-US" dirty="0">
                <a:latin typeface="Inconsolata Medium" charset="0"/>
                <a:ea typeface="Inconsolata Medium" charset="0"/>
                <a:cs typeface="Inconsolata Medium" charset="0"/>
                <a:hlinkClick r:id="rId2"/>
              </a:rPr>
              <a:t>/</a:t>
            </a:r>
            <a:r>
              <a:rPr lang="en-US" dirty="0" err="1">
                <a:latin typeface="Inconsolata Medium" charset="0"/>
                <a:ea typeface="Inconsolata Medium" charset="0"/>
                <a:cs typeface="Inconsolata Medium" charset="0"/>
                <a:hlinkClick r:id="rId2"/>
              </a:rPr>
              <a:t>rubygems</a:t>
            </a:r>
            <a:r>
              <a:rPr lang="en-US" dirty="0">
                <a:latin typeface="Inconsolata Medium" charset="0"/>
                <a:ea typeface="Inconsolata Medium" charset="0"/>
                <a:cs typeface="Inconsolata Medium" charset="0"/>
                <a:hlinkClick r:id="rId2"/>
              </a:rPr>
              <a:t>-</a:t>
            </a:r>
            <a:r>
              <a:rPr lang="en-US" dirty="0" smtClean="0">
                <a:latin typeface="Inconsolata Medium" charset="0"/>
                <a:ea typeface="Inconsolata Medium" charset="0"/>
                <a:cs typeface="Inconsolata Medium" charset="0"/>
                <a:hlinkClick r:id="rId2"/>
              </a:rPr>
              <a:t>basics</a:t>
            </a:r>
            <a:endParaRPr lang="en-US" dirty="0">
              <a:latin typeface="Inconsolata Medium" charset="0"/>
              <a:ea typeface="Inconsolata Medium" charset="0"/>
              <a:cs typeface="Inconsolata Medium" charset="0"/>
            </a:endParaRPr>
          </a:p>
          <a:p>
            <a:endParaRPr lang="en-US" dirty="0" smtClean="0"/>
          </a:p>
        </p:txBody>
      </p:sp>
    </p:spTree>
    <p:extLst>
      <p:ext uri="{BB962C8B-B14F-4D97-AF65-F5344CB8AC3E}">
        <p14:creationId xmlns:p14="http://schemas.microsoft.com/office/powerpoint/2010/main" val="168056762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8211"/>
            <a:ext cx="5791101" cy="5779718"/>
          </a:xfrm>
        </p:spPr>
        <p:txBody>
          <a:bodyPr/>
          <a:lstStyle/>
          <a:p>
            <a:r>
              <a:rPr lang="en-US" b="1" dirty="0"/>
              <a:t>"Ask a Question"</a:t>
            </a:r>
            <a:r>
              <a:rPr lang="en-US" dirty="0"/>
              <a:t> and I will answer it.</a:t>
            </a:r>
          </a:p>
          <a:p>
            <a:endParaRPr lang="en-US" b="1" dirty="0" smtClean="0"/>
          </a:p>
          <a:p>
            <a:r>
              <a:rPr lang="en-US" b="1" dirty="0" smtClean="0"/>
              <a:t>"Rate this"</a:t>
            </a:r>
            <a:r>
              <a:rPr lang="en-US" dirty="0" smtClean="0"/>
              <a:t> presentation to leave your feedback and help me do my work better.</a:t>
            </a:r>
          </a:p>
          <a:p>
            <a:endParaRPr lang="en-US" dirty="0"/>
          </a:p>
          <a:p>
            <a:r>
              <a:rPr lang="en-US" dirty="0" smtClean="0"/>
              <a:t>To share, click on the appropriate professional/social network in </a:t>
            </a:r>
            <a:r>
              <a:rPr lang="en-US" b="1" dirty="0" smtClean="0"/>
              <a:t>"Details"</a:t>
            </a:r>
            <a:endParaRPr lang="en-US" dirty="0" smtClean="0"/>
          </a:p>
        </p:txBody>
      </p:sp>
      <p:pic>
        <p:nvPicPr>
          <p:cNvPr id="6" name="Picture 5" descr="Screen Shot 2016-12-19 at 10.16.08 AM.png"/>
          <p:cNvPicPr>
            <a:picLocks noChangeAspect="1"/>
          </p:cNvPicPr>
          <p:nvPr/>
        </p:nvPicPr>
        <p:blipFill rotWithShape="1">
          <a:blip r:embed="rId3">
            <a:extLst>
              <a:ext uri="{28A0092B-C50C-407E-A947-70E740481C1C}">
                <a14:useLocalDpi xmlns:a14="http://schemas.microsoft.com/office/drawing/2010/main" val="0"/>
              </a:ext>
            </a:extLst>
          </a:blip>
          <a:srcRect t="3463" b="22725"/>
          <a:stretch/>
        </p:blipFill>
        <p:spPr>
          <a:xfrm>
            <a:off x="6523788" y="1858212"/>
            <a:ext cx="9169400" cy="5427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230432"/>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gem</a:t>
            </a:r>
            <a:endParaRPr lang="en-US" dirty="0"/>
          </a:p>
        </p:txBody>
      </p:sp>
      <p:sp>
        <p:nvSpPr>
          <p:cNvPr id="3" name="Subtitle 2"/>
          <p:cNvSpPr>
            <a:spLocks noGrp="1"/>
          </p:cNvSpPr>
          <p:nvPr>
            <p:ph type="subTitle" idx="1"/>
          </p:nvPr>
        </p:nvSpPr>
        <p:spPr>
          <a:xfrm>
            <a:off x="1775680" y="3943274"/>
            <a:ext cx="12214957" cy="2674985"/>
          </a:xfrm>
        </p:spPr>
        <p:txBody>
          <a:bodyPr/>
          <a:lstStyle/>
          <a:p>
            <a:r>
              <a:rPr lang="en-US" dirty="0" smtClean="0"/>
              <a:t>The command allows you build gems for distribution, install gems locally, and push gems to Gem server.</a:t>
            </a:r>
          </a:p>
          <a:p>
            <a:endParaRPr lang="en-US" dirty="0" smtClean="0"/>
          </a:p>
          <a:p>
            <a:endParaRPr lang="en-US" dirty="0"/>
          </a:p>
          <a:p>
            <a:pPr algn="ctr"/>
            <a:r>
              <a:rPr lang="en-US" dirty="0">
                <a:latin typeface="Inconsolata"/>
                <a:cs typeface="Inconsolata"/>
                <a:hlinkClick r:id="rId2"/>
              </a:rPr>
              <a:t>http://</a:t>
            </a:r>
            <a:r>
              <a:rPr lang="en-US" dirty="0" err="1">
                <a:latin typeface="Inconsolata"/>
                <a:cs typeface="Inconsolata"/>
                <a:hlinkClick r:id="rId2"/>
              </a:rPr>
              <a:t>guides.rubygems.org</a:t>
            </a:r>
            <a:r>
              <a:rPr lang="en-US" dirty="0">
                <a:latin typeface="Inconsolata"/>
                <a:cs typeface="Inconsolata"/>
                <a:hlinkClick r:id="rId2"/>
              </a:rPr>
              <a:t>/command-</a:t>
            </a:r>
            <a:r>
              <a:rPr lang="en-US" dirty="0" smtClean="0">
                <a:latin typeface="Inconsolata"/>
                <a:cs typeface="Inconsolata"/>
                <a:hlinkClick r:id="rId2"/>
              </a:rPr>
              <a:t>reference</a:t>
            </a:r>
            <a:endParaRPr lang="en-US" dirty="0">
              <a:latin typeface="Inconsolata"/>
              <a:cs typeface="Inconsolata"/>
            </a:endParaRPr>
          </a:p>
        </p:txBody>
      </p:sp>
      <p:sp>
        <p:nvSpPr>
          <p:cNvPr id="4" name="Rectangle 3"/>
          <p:cNvSpPr/>
          <p:nvPr/>
        </p:nvSpPr>
        <p:spPr bwMode="auto">
          <a:xfrm>
            <a:off x="1775681" y="3221933"/>
            <a:ext cx="12218092" cy="646739"/>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smtClean="0">
                <a:gradFill>
                  <a:gsLst>
                    <a:gs pos="0">
                      <a:srgbClr val="FFFFFF"/>
                    </a:gs>
                    <a:gs pos="100000">
                      <a:srgbClr val="FFFFFF"/>
                    </a:gs>
                  </a:gsLst>
                  <a:lin ang="5400000" scaled="0"/>
                </a:gradFill>
                <a:latin typeface="Courier New"/>
                <a:cs typeface="Courier New"/>
              </a:rPr>
              <a:t>&gt; chef gem --help</a:t>
            </a:r>
            <a:endParaRPr lang="en-US" sz="2400" b="1" dirty="0" smtClean="0">
              <a:gradFill>
                <a:gsLst>
                  <a:gs pos="0">
                    <a:srgbClr val="FFFFFF"/>
                  </a:gs>
                  <a:gs pos="100000">
                    <a:srgbClr val="FFFFFF"/>
                  </a:gs>
                </a:gsLst>
                <a:lin ang="5400000" scaled="0"/>
              </a:gradFill>
              <a:latin typeface="Courier New"/>
              <a:cs typeface="Courier New"/>
            </a:endParaRPr>
          </a:p>
        </p:txBody>
      </p:sp>
    </p:spTree>
    <p:extLst>
      <p:ext uri="{BB962C8B-B14F-4D97-AF65-F5344CB8AC3E}">
        <p14:creationId xmlns:p14="http://schemas.microsoft.com/office/powerpoint/2010/main" val="1595114417"/>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Bundler</a:t>
            </a:r>
            <a:endParaRPr lang="en-US" dirty="0"/>
          </a:p>
        </p:txBody>
      </p:sp>
      <p:sp>
        <p:nvSpPr>
          <p:cNvPr id="3" name="Subtitle 2"/>
          <p:cNvSpPr>
            <a:spLocks noGrp="1"/>
          </p:cNvSpPr>
          <p:nvPr>
            <p:ph type="subTitle" idx="1"/>
          </p:nvPr>
        </p:nvSpPr>
        <p:spPr/>
        <p:txBody>
          <a:bodyPr/>
          <a:lstStyle/>
          <a:p>
            <a:r>
              <a:rPr lang="en-US" dirty="0"/>
              <a:t>Bundler provides a consistent environment for Ruby projects by tracking and installing the exact gems and versions that are needed.</a:t>
            </a:r>
          </a:p>
          <a:p>
            <a:endParaRPr lang="en-US" dirty="0"/>
          </a:p>
          <a:p>
            <a:r>
              <a:rPr lang="en-US" dirty="0"/>
              <a:t>Bundler is an exit from dependency hell, and ensures that the gems you need are present in development, staging, and production. Starting work on a project is as simple as bundle install</a:t>
            </a:r>
            <a:r>
              <a:rPr lang="en-US" dirty="0" smtClean="0"/>
              <a:t>.</a:t>
            </a:r>
          </a:p>
          <a:p>
            <a:endParaRPr lang="en-US" dirty="0"/>
          </a:p>
          <a:p>
            <a:pPr algn="ctr"/>
            <a:r>
              <a:rPr lang="en-US" dirty="0">
                <a:latin typeface="Inconsolata"/>
                <a:cs typeface="Inconsolata"/>
                <a:hlinkClick r:id="rId2"/>
              </a:rPr>
              <a:t>http://</a:t>
            </a:r>
            <a:r>
              <a:rPr lang="en-US" dirty="0" err="1" smtClean="0">
                <a:latin typeface="Inconsolata"/>
                <a:cs typeface="Inconsolata"/>
                <a:hlinkClick r:id="rId2"/>
              </a:rPr>
              <a:t>bundler.io</a:t>
            </a:r>
            <a:endParaRPr lang="en-US" dirty="0">
              <a:latin typeface="Inconsolata"/>
              <a:cs typeface="Inconsolata"/>
            </a:endParaRPr>
          </a:p>
        </p:txBody>
      </p:sp>
    </p:spTree>
    <p:extLst>
      <p:ext uri="{BB962C8B-B14F-4D97-AF65-F5344CB8AC3E}">
        <p14:creationId xmlns:p14="http://schemas.microsoft.com/office/powerpoint/2010/main" val="2049641018"/>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bundle</a:t>
            </a:r>
            <a:endParaRPr lang="en-US" dirty="0"/>
          </a:p>
        </p:txBody>
      </p:sp>
      <p:sp>
        <p:nvSpPr>
          <p:cNvPr id="3" name="Subtitle 2"/>
          <p:cNvSpPr>
            <a:spLocks noGrp="1"/>
          </p:cNvSpPr>
          <p:nvPr>
            <p:ph type="subTitle" idx="1"/>
          </p:nvPr>
        </p:nvSpPr>
        <p:spPr>
          <a:xfrm>
            <a:off x="1775680" y="3943274"/>
            <a:ext cx="12214957" cy="2674985"/>
          </a:xfrm>
        </p:spPr>
        <p:txBody>
          <a:bodyPr/>
          <a:lstStyle/>
          <a:p>
            <a:r>
              <a:rPr lang="en-US" dirty="0" smtClean="0"/>
              <a:t>The command allows you to install and update a project's dependencies. It will also allow you to generate a cookbook.</a:t>
            </a:r>
            <a:endParaRPr lang="en-US" dirty="0"/>
          </a:p>
        </p:txBody>
      </p:sp>
      <p:sp>
        <p:nvSpPr>
          <p:cNvPr id="4" name="Rectangle 3"/>
          <p:cNvSpPr/>
          <p:nvPr/>
        </p:nvSpPr>
        <p:spPr bwMode="auto">
          <a:xfrm>
            <a:off x="1775681" y="3221933"/>
            <a:ext cx="12218092" cy="646739"/>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smtClean="0">
                <a:gradFill>
                  <a:gsLst>
                    <a:gs pos="0">
                      <a:srgbClr val="FFFFFF"/>
                    </a:gs>
                    <a:gs pos="100000">
                      <a:srgbClr val="FFFFFF"/>
                    </a:gs>
                  </a:gsLst>
                  <a:lin ang="5400000" scaled="0"/>
                </a:gradFill>
                <a:latin typeface="Courier New"/>
                <a:cs typeface="Courier New"/>
              </a:rPr>
              <a:t>&gt; chef exec bundle help</a:t>
            </a:r>
            <a:endParaRPr lang="en-US" sz="2400" b="1" dirty="0" smtClean="0">
              <a:gradFill>
                <a:gsLst>
                  <a:gs pos="0">
                    <a:srgbClr val="FFFFFF"/>
                  </a:gs>
                  <a:gs pos="100000">
                    <a:srgbClr val="FFFFFF"/>
                  </a:gs>
                </a:gsLst>
                <a:lin ang="5400000" scaled="0"/>
              </a:gradFill>
              <a:latin typeface="Courier New"/>
              <a:cs typeface="Courier New"/>
            </a:endParaRPr>
          </a:p>
        </p:txBody>
      </p:sp>
    </p:spTree>
    <p:extLst>
      <p:ext uri="{BB962C8B-B14F-4D97-AF65-F5344CB8AC3E}">
        <p14:creationId xmlns:p14="http://schemas.microsoft.com/office/powerpoint/2010/main" val="531407999"/>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600" y="855673"/>
            <a:ext cx="12372270" cy="827654"/>
          </a:xfrm>
          <a:effectLst/>
        </p:spPr>
        <p:txBody>
          <a:bodyPr>
            <a:normAutofit/>
          </a:bodyPr>
          <a:lstStyle/>
          <a:p>
            <a:r>
              <a:rPr lang="en-US" dirty="0" smtClean="0">
                <a:latin typeface="Courier New"/>
                <a:cs typeface="Courier New"/>
              </a:rPr>
              <a:t>creating </a:t>
            </a:r>
            <a:r>
              <a:rPr lang="en-US" dirty="0">
                <a:latin typeface="Courier New"/>
                <a:cs typeface="Courier New"/>
              </a:rPr>
              <a:t>a Ruby </a:t>
            </a:r>
            <a:r>
              <a:rPr lang="en-US" dirty="0" smtClean="0">
                <a:latin typeface="Courier New"/>
                <a:cs typeface="Courier New"/>
              </a:rPr>
              <a:t>gem</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137234967"/>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2580560" y="1856198"/>
            <a:ext cx="11094881" cy="5345953"/>
          </a:xfrm>
        </p:spPr>
        <p:txBody>
          <a:bodyPr anchor="ctr"/>
          <a:lstStyle/>
          <a:p>
            <a:pPr algn="ctr"/>
            <a:r>
              <a:rPr lang="en-US" sz="7200" i="1" dirty="0" smtClean="0">
                <a:latin typeface="Apple Chancery" charset="0"/>
                <a:ea typeface="Apple Chancery" charset="0"/>
                <a:cs typeface="Apple Chancery" charset="0"/>
              </a:rPr>
              <a:t>Create Treasure!</a:t>
            </a:r>
          </a:p>
        </p:txBody>
      </p:sp>
      <p:sp>
        <p:nvSpPr>
          <p:cNvPr id="5" name="Oval 4"/>
          <p:cNvSpPr/>
          <p:nvPr/>
        </p:nvSpPr>
        <p:spPr bwMode="auto">
          <a:xfrm>
            <a:off x="78655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899400" y="944709"/>
            <a:ext cx="457200" cy="3369734"/>
          </a:xfrm>
          <a:prstGeom prst="rightBrace">
            <a:avLst>
              <a:gd name="adj1" fmla="val 8333"/>
              <a:gd name="adj2" fmla="val 4978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899400"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865534"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30737187"/>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600" y="855673"/>
            <a:ext cx="12019502" cy="827654"/>
          </a:xfrm>
          <a:effectLst/>
        </p:spPr>
        <p:txBody>
          <a:bodyPr>
            <a:normAutofit/>
          </a:bodyPr>
          <a:lstStyle/>
          <a:p>
            <a:r>
              <a:rPr lang="en-US" dirty="0">
                <a:latin typeface="Courier New"/>
                <a:cs typeface="Courier New"/>
              </a:rPr>
              <a:t>c</a:t>
            </a:r>
            <a:r>
              <a:rPr lang="en-US" dirty="0" smtClean="0">
                <a:latin typeface="Courier New"/>
                <a:cs typeface="Courier New"/>
              </a:rPr>
              <a:t>reating </a:t>
            </a:r>
            <a:r>
              <a:rPr lang="en-US" dirty="0">
                <a:latin typeface="Courier New"/>
                <a:cs typeface="Courier New"/>
              </a:rPr>
              <a:t>a Ruby </a:t>
            </a:r>
            <a:r>
              <a:rPr lang="en-US" dirty="0" smtClean="0">
                <a:latin typeface="Courier New"/>
                <a:cs typeface="Courier New"/>
              </a:rPr>
              <a:t>gem</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endParaRPr lang="en-US" b="1" dirty="0"/>
          </a:p>
        </p:txBody>
      </p:sp>
    </p:spTree>
    <p:extLst>
      <p:ext uri="{BB962C8B-B14F-4D97-AF65-F5344CB8AC3E}">
        <p14:creationId xmlns:p14="http://schemas.microsoft.com/office/powerpoint/2010/main" val="1817901186"/>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4" name="Subtitle 3"/>
          <p:cNvSpPr>
            <a:spLocks noGrp="1"/>
          </p:cNvSpPr>
          <p:nvPr>
            <p:ph type="subTitle" idx="1"/>
          </p:nvPr>
        </p:nvSpPr>
        <p:spPr/>
        <p:txBody>
          <a:bodyPr anchor="ctr"/>
          <a:lstStyle/>
          <a:p>
            <a:pPr algn="ctr"/>
            <a:r>
              <a:rPr lang="en-US" sz="4000" b="1" dirty="0" err="1" smtClean="0">
                <a:latin typeface="Inconsolata"/>
                <a:cs typeface="Inconsolata"/>
              </a:rPr>
              <a:t>github.com</a:t>
            </a:r>
            <a:r>
              <a:rPr lang="en-US" sz="4000" b="1" dirty="0">
                <a:latin typeface="Inconsolata"/>
                <a:cs typeface="Inconsolata"/>
              </a:rPr>
              <a:t>/</a:t>
            </a:r>
            <a:r>
              <a:rPr lang="en-US" sz="4000" b="1" dirty="0" err="1">
                <a:latin typeface="Inconsolata"/>
                <a:cs typeface="Inconsolata"/>
              </a:rPr>
              <a:t>burtlo</a:t>
            </a:r>
            <a:r>
              <a:rPr lang="en-US" sz="4000" b="1" dirty="0">
                <a:latin typeface="Inconsolata"/>
                <a:cs typeface="Inconsolata"/>
              </a:rPr>
              <a:t>/</a:t>
            </a:r>
            <a:r>
              <a:rPr lang="en-US" sz="4000" b="1" dirty="0" err="1">
                <a:latin typeface="Inconsolata"/>
                <a:cs typeface="Inconsolata"/>
              </a:rPr>
              <a:t>chefspec-ohai</a:t>
            </a:r>
            <a:endParaRPr lang="en-US" sz="4000" b="1" dirty="0">
              <a:latin typeface="Inconsolata"/>
              <a:cs typeface="Inconsolata"/>
            </a:endParaRPr>
          </a:p>
        </p:txBody>
      </p:sp>
    </p:spTree>
    <p:extLst>
      <p:ext uri="{BB962C8B-B14F-4D97-AF65-F5344CB8AC3E}">
        <p14:creationId xmlns:p14="http://schemas.microsoft.com/office/powerpoint/2010/main" val="647279263"/>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Creating gem '</a:t>
            </a:r>
            <a:r>
              <a:rPr lang="en-US" b="1" dirty="0" err="1" smtClean="0"/>
              <a:t>chefspec-myhelpers</a:t>
            </a:r>
            <a:r>
              <a:rPr lang="en-US" b="1" dirty="0" smtClean="0"/>
              <a:t>'...</a:t>
            </a:r>
          </a:p>
          <a:p>
            <a:r>
              <a:rPr lang="en-US" b="1" dirty="0" smtClean="0"/>
              <a:t>      create  </a:t>
            </a:r>
            <a:r>
              <a:rPr lang="en-US" b="1" dirty="0" err="1" smtClean="0"/>
              <a:t>chefspec-myhelpers</a:t>
            </a:r>
            <a:r>
              <a:rPr lang="en-US" b="1" dirty="0" smtClean="0"/>
              <a:t>/</a:t>
            </a:r>
            <a:r>
              <a:rPr lang="en-US" b="1" dirty="0" err="1" smtClean="0"/>
              <a:t>Gemfile</a:t>
            </a:r>
            <a:endParaRPr lang="en-US" b="1" dirty="0" smtClean="0"/>
          </a:p>
          <a:p>
            <a:r>
              <a:rPr lang="en-US" b="1" dirty="0" smtClean="0"/>
              <a:t>      create  </a:t>
            </a:r>
            <a:r>
              <a:rPr lang="en-US" b="1" dirty="0" err="1" smtClean="0"/>
              <a:t>chefspec-myhelpers</a:t>
            </a:r>
            <a:r>
              <a:rPr lang="en-US" b="1" dirty="0" smtClean="0"/>
              <a:t>/.</a:t>
            </a:r>
            <a:r>
              <a:rPr lang="en-US" b="1" dirty="0" err="1" smtClean="0"/>
              <a:t>gitignore</a:t>
            </a:r>
            <a:endParaRPr lang="en-US" b="1" dirty="0" smtClean="0"/>
          </a:p>
          <a:p>
            <a:r>
              <a:rPr lang="en-US" b="1" dirty="0" smtClean="0"/>
              <a:t>      create  </a:t>
            </a:r>
            <a:r>
              <a:rPr lang="en-US" b="1" dirty="0" err="1" smtClean="0"/>
              <a:t>chefspec-myhelpers</a:t>
            </a:r>
            <a:r>
              <a:rPr lang="en-US" b="1" dirty="0" smtClean="0"/>
              <a:t>/lib/</a:t>
            </a:r>
            <a:r>
              <a:rPr lang="en-US" b="1" dirty="0" err="1" smtClean="0"/>
              <a:t>chefspec</a:t>
            </a:r>
            <a:r>
              <a:rPr lang="en-US" b="1" dirty="0" smtClean="0"/>
              <a:t>/</a:t>
            </a:r>
            <a:r>
              <a:rPr lang="en-US" b="1" dirty="0" err="1" smtClean="0"/>
              <a:t>myhelpers.rb</a:t>
            </a:r>
            <a:endParaRPr lang="en-US" b="1" dirty="0" smtClean="0"/>
          </a:p>
          <a:p>
            <a:r>
              <a:rPr lang="en-US" b="1" dirty="0" smtClean="0"/>
              <a:t>      create  </a:t>
            </a:r>
            <a:r>
              <a:rPr lang="en-US" b="1" dirty="0" err="1" smtClean="0"/>
              <a:t>chefspec-myhelpers</a:t>
            </a:r>
            <a:r>
              <a:rPr lang="en-US" b="1" dirty="0" smtClean="0"/>
              <a:t>/lib/</a:t>
            </a:r>
            <a:r>
              <a:rPr lang="en-US" b="1" dirty="0" err="1" smtClean="0"/>
              <a:t>chefspec</a:t>
            </a:r>
            <a:r>
              <a:rPr lang="en-US" b="1" dirty="0" smtClean="0"/>
              <a:t>/</a:t>
            </a:r>
            <a:r>
              <a:rPr lang="en-US" b="1" dirty="0" err="1" smtClean="0"/>
              <a:t>myhelpers</a:t>
            </a:r>
            <a:r>
              <a:rPr lang="en-US" b="1" dirty="0" smtClean="0"/>
              <a:t>/</a:t>
            </a:r>
            <a:r>
              <a:rPr lang="en-US" b="1" dirty="0" err="1" smtClean="0"/>
              <a:t>version.rb</a:t>
            </a:r>
            <a:endParaRPr lang="en-US" b="1" dirty="0" smtClean="0"/>
          </a:p>
          <a:p>
            <a:r>
              <a:rPr lang="en-US" b="1" dirty="0" smtClean="0"/>
              <a:t>      create  </a:t>
            </a:r>
            <a:r>
              <a:rPr lang="en-US" b="1" dirty="0" err="1" smtClean="0"/>
              <a:t>chefspec-myhelpers</a:t>
            </a:r>
            <a:r>
              <a:rPr lang="en-US" b="1" dirty="0" smtClean="0"/>
              <a:t>/</a:t>
            </a:r>
            <a:r>
              <a:rPr lang="en-US" b="1" dirty="0" err="1" smtClean="0"/>
              <a:t>chefspec-myhelpers.gemspec</a:t>
            </a:r>
            <a:endParaRPr lang="en-US" b="1" dirty="0" smtClean="0"/>
          </a:p>
          <a:p>
            <a:r>
              <a:rPr lang="en-US" b="1" dirty="0" smtClean="0"/>
              <a:t>      create  </a:t>
            </a:r>
            <a:r>
              <a:rPr lang="en-US" b="1" dirty="0" err="1" smtClean="0"/>
              <a:t>chefspec-myhelpers</a:t>
            </a:r>
            <a:r>
              <a:rPr lang="en-US" b="1" dirty="0" smtClean="0"/>
              <a:t>/</a:t>
            </a:r>
            <a:r>
              <a:rPr lang="en-US" b="1" dirty="0" err="1" smtClean="0"/>
              <a:t>Rakefile</a:t>
            </a:r>
            <a:endParaRPr lang="en-US" b="1" dirty="0" smtClean="0"/>
          </a:p>
          <a:p>
            <a:r>
              <a:rPr lang="en-US" b="1" dirty="0" smtClean="0"/>
              <a:t>      create  </a:t>
            </a:r>
            <a:r>
              <a:rPr lang="en-US" b="1" dirty="0" err="1" smtClean="0"/>
              <a:t>chefspec-myhelpers</a:t>
            </a:r>
            <a:r>
              <a:rPr lang="en-US" b="1" dirty="0" smtClean="0"/>
              <a:t>/</a:t>
            </a:r>
            <a:r>
              <a:rPr lang="en-US" b="1" dirty="0" err="1" smtClean="0"/>
              <a:t>README.md</a:t>
            </a:r>
            <a:endParaRPr lang="en-US" b="1" dirty="0" smtClean="0"/>
          </a:p>
          <a:p>
            <a:r>
              <a:rPr lang="en-US" b="1" dirty="0" smtClean="0"/>
              <a:t>      create  </a:t>
            </a:r>
            <a:r>
              <a:rPr lang="en-US" b="1" dirty="0" err="1" smtClean="0"/>
              <a:t>chefspec-myhelpers</a:t>
            </a:r>
            <a:r>
              <a:rPr lang="en-US" b="1" dirty="0" smtClean="0"/>
              <a:t>/bin/console</a:t>
            </a:r>
          </a:p>
          <a:p>
            <a:r>
              <a:rPr lang="en-US" b="1" dirty="0" smtClean="0"/>
              <a:t>      create  </a:t>
            </a:r>
            <a:r>
              <a:rPr lang="en-US" b="1" dirty="0" err="1" smtClean="0"/>
              <a:t>chefspec-myhelpers</a:t>
            </a:r>
            <a:r>
              <a:rPr lang="en-US" b="1" dirty="0" smtClean="0"/>
              <a:t>/bin/setup</a:t>
            </a:r>
            <a:endParaRPr lang="en-US" b="1" dirty="0"/>
          </a:p>
        </p:txBody>
      </p:sp>
      <p:sp>
        <p:nvSpPr>
          <p:cNvPr id="3" name="Text Placeholder 2"/>
          <p:cNvSpPr>
            <a:spLocks noGrp="1"/>
          </p:cNvSpPr>
          <p:nvPr>
            <p:ph type="body" sz="quarter" idx="11"/>
          </p:nvPr>
        </p:nvSpPr>
        <p:spPr/>
        <p:txBody>
          <a:bodyPr/>
          <a:lstStyle/>
          <a:p>
            <a:r>
              <a:rPr lang="en-US" dirty="0" smtClean="0"/>
              <a:t>&gt; chef exec bundle gem </a:t>
            </a:r>
            <a:r>
              <a:rPr lang="en-US" dirty="0" err="1" smtClean="0"/>
              <a:t>chefspec-myhelpers</a:t>
            </a:r>
            <a:r>
              <a:rPr lang="en-US" dirty="0" smtClean="0"/>
              <a:t> </a:t>
            </a:r>
            <a:endParaRPr lang="en-US" dirty="0"/>
          </a:p>
        </p:txBody>
      </p:sp>
      <p:sp>
        <p:nvSpPr>
          <p:cNvPr id="5" name="Title 4"/>
          <p:cNvSpPr>
            <a:spLocks noGrp="1"/>
          </p:cNvSpPr>
          <p:nvPr>
            <p:ph type="title"/>
          </p:nvPr>
        </p:nvSpPr>
        <p:spPr/>
        <p:txBody>
          <a:bodyPr/>
          <a:lstStyle/>
          <a:p>
            <a:r>
              <a:rPr lang="en-US" dirty="0" smtClean="0"/>
              <a:t>Generating the Gem</a:t>
            </a:r>
            <a:endParaRPr lang="en-US" dirty="0"/>
          </a:p>
        </p:txBody>
      </p:sp>
    </p:spTree>
    <p:extLst>
      <p:ext uri="{BB962C8B-B14F-4D97-AF65-F5344CB8AC3E}">
        <p14:creationId xmlns:p14="http://schemas.microsoft.com/office/powerpoint/2010/main" val="3004824659"/>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the Gem Specification</a:t>
            </a:r>
            <a:endParaRPr lang="en-US" dirty="0"/>
          </a:p>
        </p:txBody>
      </p:sp>
      <p:sp>
        <p:nvSpPr>
          <p:cNvPr id="3" name="Content Placeholder 2"/>
          <p:cNvSpPr>
            <a:spLocks noGrp="1"/>
          </p:cNvSpPr>
          <p:nvPr>
            <p:ph sz="quarter" idx="10"/>
          </p:nvPr>
        </p:nvSpPr>
        <p:spPr/>
        <p:txBody>
          <a:bodyPr>
            <a:normAutofit/>
          </a:bodyPr>
          <a:lstStyle/>
          <a:p>
            <a:r>
              <a:rPr lang="en-US" dirty="0"/>
              <a:t>Gem::</a:t>
            </a:r>
            <a:r>
              <a:rPr lang="en-US" dirty="0" err="1"/>
              <a:t>Specification.new</a:t>
            </a:r>
            <a:r>
              <a:rPr lang="en-US" dirty="0"/>
              <a:t> do |spec|</a:t>
            </a:r>
          </a:p>
          <a:p>
            <a:r>
              <a:rPr lang="en-US" dirty="0"/>
              <a:t>  </a:t>
            </a:r>
            <a:r>
              <a:rPr lang="en-US" dirty="0" err="1"/>
              <a:t>spec.name</a:t>
            </a:r>
            <a:r>
              <a:rPr lang="en-US" dirty="0"/>
              <a:t>          = "</a:t>
            </a:r>
            <a:r>
              <a:rPr lang="en-US" dirty="0" err="1"/>
              <a:t>chefspec-myhelpers</a:t>
            </a:r>
            <a:r>
              <a:rPr lang="en-US" dirty="0"/>
              <a:t>"</a:t>
            </a:r>
          </a:p>
          <a:p>
            <a:r>
              <a:rPr lang="en-US" dirty="0"/>
              <a:t>  </a:t>
            </a:r>
            <a:r>
              <a:rPr lang="en-US" dirty="0" err="1"/>
              <a:t>spec.version</a:t>
            </a:r>
            <a:r>
              <a:rPr lang="en-US" dirty="0"/>
              <a:t>       = </a:t>
            </a:r>
            <a:r>
              <a:rPr lang="en-US" dirty="0" err="1"/>
              <a:t>Chefspec</a:t>
            </a:r>
            <a:r>
              <a:rPr lang="en-US" dirty="0"/>
              <a:t>::</a:t>
            </a:r>
            <a:r>
              <a:rPr lang="en-US" dirty="0" err="1"/>
              <a:t>Myhelpers</a:t>
            </a:r>
            <a:r>
              <a:rPr lang="en-US" dirty="0"/>
              <a:t>::VERSION</a:t>
            </a:r>
          </a:p>
          <a:p>
            <a:r>
              <a:rPr lang="en-US" dirty="0"/>
              <a:t>  </a:t>
            </a:r>
            <a:r>
              <a:rPr lang="en-US" dirty="0" err="1"/>
              <a:t>spec.authors</a:t>
            </a:r>
            <a:r>
              <a:rPr lang="en-US" dirty="0"/>
              <a:t>       = ["Franklin Webber"]</a:t>
            </a:r>
          </a:p>
          <a:p>
            <a:r>
              <a:rPr lang="en-US" dirty="0"/>
              <a:t>  </a:t>
            </a:r>
            <a:r>
              <a:rPr lang="en-US" dirty="0" err="1"/>
              <a:t>spec.email</a:t>
            </a:r>
            <a:r>
              <a:rPr lang="en-US" dirty="0"/>
              <a:t>         = ["</a:t>
            </a:r>
            <a:r>
              <a:rPr lang="en-US" dirty="0" err="1"/>
              <a:t>franklin.webber@gmail.com</a:t>
            </a:r>
            <a:r>
              <a:rPr lang="en-US" dirty="0"/>
              <a:t>"]</a:t>
            </a:r>
          </a:p>
          <a:p>
            <a:endParaRPr lang="en-US" dirty="0"/>
          </a:p>
          <a:p>
            <a:r>
              <a:rPr lang="en-US" dirty="0"/>
              <a:t>  </a:t>
            </a:r>
            <a:r>
              <a:rPr lang="en-US" dirty="0" err="1"/>
              <a:t>spec.summary</a:t>
            </a:r>
            <a:r>
              <a:rPr lang="en-US" dirty="0"/>
              <a:t>       = %q</a:t>
            </a:r>
            <a:r>
              <a:rPr lang="en-US" dirty="0" smtClean="0"/>
              <a:t>{Provides common </a:t>
            </a:r>
            <a:r>
              <a:rPr lang="en-US" dirty="0" err="1" smtClean="0"/>
              <a:t>ChefSpec</a:t>
            </a:r>
            <a:r>
              <a:rPr lang="en-US" dirty="0" smtClean="0"/>
              <a:t> Helpers.}</a:t>
            </a:r>
            <a:endParaRPr lang="en-US" dirty="0"/>
          </a:p>
          <a:p>
            <a:r>
              <a:rPr lang="en-US" dirty="0"/>
              <a:t>  </a:t>
            </a:r>
            <a:r>
              <a:rPr lang="en-US" dirty="0" err="1"/>
              <a:t>spec.description</a:t>
            </a:r>
            <a:r>
              <a:rPr lang="en-US" dirty="0"/>
              <a:t>   = %q</a:t>
            </a:r>
            <a:r>
              <a:rPr lang="en-US" dirty="0" smtClean="0"/>
              <a:t>{</a:t>
            </a:r>
            <a:r>
              <a:rPr lang="en-US" dirty="0" err="1" smtClean="0"/>
              <a:t>ChefSpec</a:t>
            </a:r>
            <a:r>
              <a:rPr lang="en-US" dirty="0" smtClean="0"/>
              <a:t> Helpers that define an alia...}</a:t>
            </a:r>
            <a:endParaRPr lang="en-US" dirty="0"/>
          </a:p>
          <a:p>
            <a:r>
              <a:rPr lang="en-US" dirty="0"/>
              <a:t>  </a:t>
            </a:r>
            <a:r>
              <a:rPr lang="en-US" dirty="0" err="1"/>
              <a:t>spec.homepage</a:t>
            </a:r>
            <a:r>
              <a:rPr lang="en-US" dirty="0"/>
              <a:t>      = </a:t>
            </a:r>
            <a:r>
              <a:rPr lang="en-US" dirty="0" smtClean="0"/>
              <a:t>"https://</a:t>
            </a:r>
            <a:r>
              <a:rPr lang="en-US" dirty="0" err="1" smtClean="0"/>
              <a:t>github.com</a:t>
            </a:r>
            <a:r>
              <a:rPr lang="en-US" dirty="0" smtClean="0"/>
              <a:t>/</a:t>
            </a:r>
            <a:r>
              <a:rPr lang="en-US" dirty="0" err="1" smtClean="0"/>
              <a:t>burtlo</a:t>
            </a:r>
            <a:r>
              <a:rPr lang="en-US" dirty="0" smtClean="0"/>
              <a:t>/</a:t>
            </a:r>
            <a:r>
              <a:rPr lang="en-US" dirty="0" err="1" smtClean="0"/>
              <a:t>chefspec</a:t>
            </a:r>
            <a:r>
              <a:rPr lang="en-US" dirty="0" smtClean="0"/>
              <a:t>...com"</a:t>
            </a:r>
            <a:endParaRPr lang="en-US" dirty="0"/>
          </a:p>
          <a:p>
            <a:r>
              <a:rPr lang="en-US" dirty="0"/>
              <a:t>  </a:t>
            </a:r>
            <a:r>
              <a:rPr lang="en-US" dirty="0" err="1"/>
              <a:t>spec.license</a:t>
            </a:r>
            <a:r>
              <a:rPr lang="en-US" dirty="0"/>
              <a:t>       = "MIT"</a:t>
            </a:r>
          </a:p>
        </p:txBody>
      </p:sp>
      <p:sp>
        <p:nvSpPr>
          <p:cNvPr id="4" name="Text Placeholder 3"/>
          <p:cNvSpPr>
            <a:spLocks noGrp="1"/>
          </p:cNvSpPr>
          <p:nvPr>
            <p:ph type="body" sz="quarter" idx="11"/>
          </p:nvPr>
        </p:nvSpPr>
        <p:spPr/>
        <p:txBody>
          <a:bodyPr/>
          <a:lstStyle/>
          <a:p>
            <a:r>
              <a:rPr lang="en-US" dirty="0" smtClean="0"/>
              <a:t>~/</a:t>
            </a:r>
            <a:r>
              <a:rPr lang="en-US" dirty="0" err="1" smtClean="0"/>
              <a:t>chefspec-myhelpers</a:t>
            </a:r>
            <a:r>
              <a:rPr lang="en-US" dirty="0" smtClean="0"/>
              <a:t>/</a:t>
            </a:r>
            <a:r>
              <a:rPr lang="en-US" dirty="0" err="1" smtClean="0"/>
              <a:t>chefspec-myhelpers.gemspec</a:t>
            </a:r>
            <a:endParaRPr lang="en-US" dirty="0"/>
          </a:p>
        </p:txBody>
      </p:sp>
      <p:sp>
        <p:nvSpPr>
          <p:cNvPr id="6" name="Text Placeholder 5"/>
          <p:cNvSpPr>
            <a:spLocks noGrp="1"/>
          </p:cNvSpPr>
          <p:nvPr>
            <p:ph type="body" sz="quarter" idx="13"/>
          </p:nvPr>
        </p:nvSpPr>
        <p:spPr>
          <a:xfrm>
            <a:off x="1135042" y="5256642"/>
            <a:ext cx="14404273" cy="1675776"/>
          </a:xfrm>
        </p:spPr>
        <p:txBody>
          <a:bodyPr/>
          <a:lstStyle/>
          <a:p>
            <a:endParaRPr lang="en-US" dirty="0"/>
          </a:p>
        </p:txBody>
      </p:sp>
    </p:spTree>
    <p:extLst>
      <p:ext uri="{BB962C8B-B14F-4D97-AF65-F5344CB8AC3E}">
        <p14:creationId xmlns:p14="http://schemas.microsoft.com/office/powerpoint/2010/main" val="1806195731"/>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the Shared Context to the Gem</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err="1"/>
              <a:t>RSpec.configure</a:t>
            </a:r>
            <a:r>
              <a:rPr lang="en-US" dirty="0"/>
              <a:t> do |</a:t>
            </a:r>
            <a:r>
              <a:rPr lang="en-US" dirty="0" err="1"/>
              <a:t>config</a:t>
            </a:r>
            <a:r>
              <a:rPr lang="en-US" dirty="0"/>
              <a:t>|</a:t>
            </a:r>
          </a:p>
          <a:p>
            <a:r>
              <a:rPr lang="en-US" dirty="0" smtClean="0"/>
              <a:t>  </a:t>
            </a:r>
            <a:r>
              <a:rPr lang="en-US" dirty="0" err="1" smtClean="0"/>
              <a:t>config.alias_example_group_to</a:t>
            </a:r>
            <a:r>
              <a:rPr lang="en-US" dirty="0" smtClean="0"/>
              <a:t> </a:t>
            </a:r>
            <a:r>
              <a:rPr lang="en-US" dirty="0"/>
              <a:t>:</a:t>
            </a:r>
            <a:r>
              <a:rPr lang="en-US" dirty="0" err="1"/>
              <a:t>describe_recipe</a:t>
            </a:r>
            <a:r>
              <a:rPr lang="en-US" dirty="0"/>
              <a:t>, :type =&gt; :recipe</a:t>
            </a:r>
          </a:p>
          <a:p>
            <a:r>
              <a:rPr lang="en-US" dirty="0" smtClean="0"/>
              <a:t>end</a:t>
            </a:r>
          </a:p>
          <a:p>
            <a:endParaRPr lang="en-US" dirty="0"/>
          </a:p>
          <a:p>
            <a:r>
              <a:rPr lang="en-US" dirty="0" err="1"/>
              <a:t>shared_context</a:t>
            </a:r>
            <a:r>
              <a:rPr lang="en-US" dirty="0"/>
              <a:t> 'converged recipe' do</a:t>
            </a:r>
          </a:p>
          <a:p>
            <a:r>
              <a:rPr lang="en-US" dirty="0"/>
              <a:t> </a:t>
            </a:r>
            <a:r>
              <a:rPr lang="en-US" dirty="0" smtClean="0"/>
              <a:t> let</a:t>
            </a:r>
            <a:r>
              <a:rPr lang="en-US" dirty="0"/>
              <a:t>(:</a:t>
            </a:r>
            <a:r>
              <a:rPr lang="en-US" dirty="0" err="1"/>
              <a:t>chef_run</a:t>
            </a:r>
            <a:r>
              <a:rPr lang="en-US" dirty="0"/>
              <a:t>) do</a:t>
            </a:r>
          </a:p>
          <a:p>
            <a:r>
              <a:rPr lang="en-US" dirty="0"/>
              <a:t>   </a:t>
            </a:r>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a:t>)</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 end</a:t>
            </a:r>
            <a:endParaRPr lang="en-US" dirty="0"/>
          </a:p>
          <a:p>
            <a:endParaRPr lang="en-US" dirty="0"/>
          </a:p>
          <a:p>
            <a:r>
              <a:rPr lang="en-US" dirty="0" smtClean="0"/>
              <a:t>  let(:</a:t>
            </a:r>
            <a:r>
              <a:rPr lang="en-US" dirty="0" err="1" smtClean="0"/>
              <a:t>node_attributes</a:t>
            </a:r>
            <a:r>
              <a:rPr lang="en-US" dirty="0" smtClean="0"/>
              <a:t>) do</a:t>
            </a:r>
          </a:p>
          <a:p>
            <a:r>
              <a:rPr lang="en-US" dirty="0" smtClean="0"/>
              <a:t>    {}</a:t>
            </a:r>
          </a:p>
          <a:p>
            <a:r>
              <a:rPr lang="en-US" dirty="0" smtClean="0"/>
              <a:t>  end</a:t>
            </a:r>
          </a:p>
          <a:p>
            <a:endParaRPr lang="en-US" dirty="0" err="1"/>
          </a:p>
        </p:txBody>
      </p:sp>
      <p:sp>
        <p:nvSpPr>
          <p:cNvPr id="4" name="Text Placeholder 3"/>
          <p:cNvSpPr>
            <a:spLocks noGrp="1"/>
          </p:cNvSpPr>
          <p:nvPr>
            <p:ph type="body" sz="quarter" idx="11"/>
          </p:nvPr>
        </p:nvSpPr>
        <p:spPr/>
        <p:txBody>
          <a:bodyPr/>
          <a:lstStyle/>
          <a:p>
            <a:r>
              <a:rPr lang="en-US" dirty="0"/>
              <a:t>~/</a:t>
            </a:r>
            <a:r>
              <a:rPr lang="en-US" dirty="0" err="1"/>
              <a:t>chefspec-myhelpers</a:t>
            </a:r>
            <a:r>
              <a:rPr lang="en-US" dirty="0"/>
              <a:t>/lib/</a:t>
            </a:r>
            <a:r>
              <a:rPr lang="en-US" dirty="0" err="1"/>
              <a:t>chefspec</a:t>
            </a:r>
            <a:r>
              <a:rPr lang="en-US" dirty="0"/>
              <a:t>/</a:t>
            </a:r>
            <a:r>
              <a:rPr lang="en-US" dirty="0" err="1"/>
              <a:t>myhelpers.rb</a:t>
            </a:r>
            <a:endParaRPr lang="en-US" dirty="0"/>
          </a:p>
        </p:txBody>
      </p:sp>
    </p:spTree>
    <p:extLst>
      <p:ext uri="{BB962C8B-B14F-4D97-AF65-F5344CB8AC3E}">
        <p14:creationId xmlns:p14="http://schemas.microsoft.com/office/powerpoint/2010/main" val="2684852415"/>
      </p:ext>
    </p:extLst>
  </p:cSld>
  <p:clrMapOvr>
    <a:masterClrMapping/>
  </p:clrMapOvr>
  <p:transitio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01600">
          <a:solidFill>
            <a:schemeClr val="accent1"/>
          </a:solidFill>
        </a:ln>
      </a:spPr>
      <a:bodyPr rtlCol="0" anchor="ctr"/>
      <a:lstStyle>
        <a:defPPr algn="ctr">
          <a:defRPr/>
        </a:defPPr>
      </a:lstStyle>
      <a:style>
        <a:lnRef idx="3">
          <a:schemeClr val="accent1"/>
        </a:lnRef>
        <a:fillRef idx="0">
          <a:schemeClr val="accent1"/>
        </a:fillRef>
        <a:effectRef idx="2">
          <a:schemeClr val="accent1"/>
        </a:effectRef>
        <a:fontRef idx="minor">
          <a:schemeClr val="tx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22371</TotalTime>
  <Words>3944</Words>
  <Application>Microsoft Macintosh PowerPoint</Application>
  <PresentationFormat>Custom</PresentationFormat>
  <Paragraphs>909</Paragraphs>
  <Slides>116</Slides>
  <Notes>55</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116</vt:i4>
      </vt:variant>
    </vt:vector>
  </HeadingPairs>
  <TitlesOfParts>
    <vt:vector size="126" baseType="lpstr">
      <vt:lpstr>Apple Chancery</vt:lpstr>
      <vt:lpstr>Courier</vt:lpstr>
      <vt:lpstr>Courier New</vt:lpstr>
      <vt:lpstr>Inconsolata</vt:lpstr>
      <vt:lpstr>Inconsolata Medium</vt:lpstr>
      <vt:lpstr>ＭＳ Ｐゴシック</vt:lpstr>
      <vt:lpstr>Wingdings</vt:lpstr>
      <vt:lpstr>Arial</vt:lpstr>
      <vt:lpstr>Template</vt:lpstr>
      <vt:lpstr>Interaction</vt:lpstr>
      <vt:lpstr>Writing Elegant Tests</vt:lpstr>
      <vt:lpstr>Franklin Webber</vt:lpstr>
      <vt:lpstr>Who I Think You Are</vt:lpstr>
      <vt:lpstr>What You Will Learn</vt:lpstr>
      <vt:lpstr>What You Will Learn</vt:lpstr>
      <vt:lpstr>What You Will Learn</vt:lpstr>
      <vt:lpstr>Schedule</vt:lpstr>
      <vt:lpstr>Example Code Repository</vt:lpstr>
      <vt:lpstr>Let Us Know What You Think</vt:lpstr>
      <vt:lpstr>Writing Elegant Tests</vt:lpstr>
      <vt:lpstr>Agenda</vt:lpstr>
      <vt:lpstr>let</vt:lpstr>
      <vt:lpstr>let</vt:lpstr>
      <vt:lpstr>Diagramming the let Helper Method</vt:lpstr>
      <vt:lpstr>Invoking the Helper Method</vt:lpstr>
      <vt:lpstr>Cached Within each Example </vt:lpstr>
      <vt:lpstr>A chef_run with Node Attributes</vt:lpstr>
      <vt:lpstr>let</vt:lpstr>
      <vt:lpstr>Objective</vt:lpstr>
      <vt:lpstr>let</vt:lpstr>
      <vt:lpstr>Example</vt:lpstr>
      <vt:lpstr>Using let for clarity</vt:lpstr>
      <vt:lpstr>A chef_run with Node Attributes</vt:lpstr>
      <vt:lpstr>Using let to Create Clearer Examples</vt:lpstr>
      <vt:lpstr>let</vt:lpstr>
      <vt:lpstr>Agenda</vt:lpstr>
      <vt:lpstr>shared_examples</vt:lpstr>
      <vt:lpstr>shared_examples</vt:lpstr>
      <vt:lpstr>Finding Similar Expressed Expectations</vt:lpstr>
      <vt:lpstr>shared_examples</vt:lpstr>
      <vt:lpstr>Objective</vt:lpstr>
      <vt:lpstr>shared_examples</vt:lpstr>
      <vt:lpstr>Example</vt:lpstr>
      <vt:lpstr>shared_examples</vt:lpstr>
      <vt:lpstr>Finding Similar Expressed Expectations</vt:lpstr>
      <vt:lpstr>A Place to Share Examples</vt:lpstr>
      <vt:lpstr>shared_examples</vt:lpstr>
      <vt:lpstr>Agenda</vt:lpstr>
      <vt:lpstr>def method</vt:lpstr>
      <vt:lpstr>Create helper method</vt:lpstr>
      <vt:lpstr>A Ruby Method with One Parameter</vt:lpstr>
      <vt:lpstr>def method</vt:lpstr>
      <vt:lpstr>Objective</vt:lpstr>
      <vt:lpstr>def method</vt:lpstr>
      <vt:lpstr>Example</vt:lpstr>
      <vt:lpstr>Create helper method</vt:lpstr>
      <vt:lpstr>A Ruby Method with One Parameter</vt:lpstr>
      <vt:lpstr>Viewing the Repetition of Retrieving Attributes</vt:lpstr>
      <vt:lpstr>Refactoring with let to help ease the pain</vt:lpstr>
      <vt:lpstr>Implementing a Helper Method</vt:lpstr>
      <vt:lpstr>def method</vt:lpstr>
      <vt:lpstr>Agenda</vt:lpstr>
      <vt:lpstr>shared_context</vt:lpstr>
      <vt:lpstr>shared_context</vt:lpstr>
      <vt:lpstr>shared_context</vt:lpstr>
      <vt:lpstr>Objective</vt:lpstr>
      <vt:lpstr>shared_context</vt:lpstr>
      <vt:lpstr>Example</vt:lpstr>
      <vt:lpstr>shared_context</vt:lpstr>
      <vt:lpstr>Repeating More than Examples</vt:lpstr>
      <vt:lpstr>Repeating More than Examples</vt:lpstr>
      <vt:lpstr>shared_context</vt:lpstr>
      <vt:lpstr>Agenda</vt:lpstr>
      <vt:lpstr>require</vt:lpstr>
      <vt:lpstr>require</vt:lpstr>
      <vt:lpstr>require</vt:lpstr>
      <vt:lpstr>Objective</vt:lpstr>
      <vt:lpstr>require</vt:lpstr>
      <vt:lpstr>Example</vt:lpstr>
      <vt:lpstr>require</vt:lpstr>
      <vt:lpstr>Requiring the spec_helper file</vt:lpstr>
      <vt:lpstr>Viewing the spec_helper file</vt:lpstr>
      <vt:lpstr>Viewing the $LOAD_PATH</vt:lpstr>
      <vt:lpstr>require</vt:lpstr>
      <vt:lpstr>Agenda</vt:lpstr>
      <vt:lpstr>alias_example_group_to</vt:lpstr>
      <vt:lpstr>alias_example_group_to</vt:lpstr>
      <vt:lpstr>alias_example_group_to</vt:lpstr>
      <vt:lpstr>Objective</vt:lpstr>
      <vt:lpstr>Live Demonstration</vt:lpstr>
      <vt:lpstr>alias_example_group_to</vt:lpstr>
      <vt:lpstr>alias_example_group_to</vt:lpstr>
      <vt:lpstr>Viewing a Spec with include_context</vt:lpstr>
      <vt:lpstr>Refactoring the Spec to auto include the context</vt:lpstr>
      <vt:lpstr>Defining the alias and tying it to the shared_context</vt:lpstr>
      <vt:lpstr>alias_example_group_to</vt:lpstr>
      <vt:lpstr>Agenda</vt:lpstr>
      <vt:lpstr>creating a Ruby gem</vt:lpstr>
      <vt:lpstr>RubyGems</vt:lpstr>
      <vt:lpstr>gem</vt:lpstr>
      <vt:lpstr>Bundler</vt:lpstr>
      <vt:lpstr>bundle</vt:lpstr>
      <vt:lpstr>creating a Ruby gem</vt:lpstr>
      <vt:lpstr>Objective</vt:lpstr>
      <vt:lpstr>creating a Ruby gem</vt:lpstr>
      <vt:lpstr>Example</vt:lpstr>
      <vt:lpstr>Generating the Gem</vt:lpstr>
      <vt:lpstr>Updating the Gem Specification</vt:lpstr>
      <vt:lpstr>Moving the Shared Context to the Gem</vt:lpstr>
      <vt:lpstr>Changing into the Gem's Directory</vt:lpstr>
      <vt:lpstr>Creating the Gem</vt:lpstr>
      <vt:lpstr>Installing the Gem</vt:lpstr>
      <vt:lpstr>Listing the installed Gem</vt:lpstr>
      <vt:lpstr>Updating the Cookbook's spec_helper</vt:lpstr>
      <vt:lpstr>creating a Ruby gem</vt:lpstr>
      <vt:lpstr>Agenda</vt:lpstr>
      <vt:lpstr>Let Us Know What You Think</vt:lpstr>
      <vt:lpstr>Q&amp;A</vt:lpstr>
      <vt:lpstr>Agenda</vt:lpstr>
      <vt:lpstr>Check The Attachments</vt:lpstr>
      <vt:lpstr>Presentation Resources</vt:lpstr>
      <vt:lpstr>RSpec Resources</vt:lpstr>
      <vt:lpstr>Ruby Resources</vt:lpstr>
      <vt:lpstr>Advanced Dungeons and Testing Dragons</vt:lpstr>
      <vt:lpstr>Agenda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2803</cp:revision>
  <cp:lastPrinted>2016-05-25T18:10:28Z</cp:lastPrinted>
  <dcterms:created xsi:type="dcterms:W3CDTF">2012-09-13T17:36:07Z</dcterms:created>
  <dcterms:modified xsi:type="dcterms:W3CDTF">2016-12-20T17:32:47Z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